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31" r:id="rId3"/>
    <p:sldId id="282" r:id="rId4"/>
    <p:sldId id="262" r:id="rId5"/>
    <p:sldId id="296" r:id="rId6"/>
    <p:sldId id="463" r:id="rId7"/>
    <p:sldId id="466" r:id="rId8"/>
    <p:sldId id="304" r:id="rId9"/>
    <p:sldId id="464" r:id="rId10"/>
    <p:sldId id="273" r:id="rId11"/>
    <p:sldId id="272" r:id="rId12"/>
    <p:sldId id="327" r:id="rId13"/>
    <p:sldId id="322" r:id="rId14"/>
    <p:sldId id="318" r:id="rId15"/>
    <p:sldId id="332" r:id="rId16"/>
    <p:sldId id="279" r:id="rId17"/>
    <p:sldId id="462" r:id="rId18"/>
    <p:sldId id="459" r:id="rId19"/>
    <p:sldId id="460" r:id="rId20"/>
    <p:sldId id="309" r:id="rId21"/>
    <p:sldId id="312" r:id="rId22"/>
    <p:sldId id="317" r:id="rId23"/>
    <p:sldId id="275" r:id="rId24"/>
    <p:sldId id="314" r:id="rId25"/>
    <p:sldId id="465" r:id="rId26"/>
    <p:sldId id="461" r:id="rId27"/>
    <p:sldId id="435" r:id="rId28"/>
    <p:sldId id="436" r:id="rId29"/>
    <p:sldId id="284" r:id="rId30"/>
    <p:sldId id="292" r:id="rId31"/>
    <p:sldId id="313" r:id="rId32"/>
    <p:sldId id="329" r:id="rId33"/>
    <p:sldId id="306" r:id="rId34"/>
    <p:sldId id="315" r:id="rId35"/>
    <p:sldId id="326" r:id="rId36"/>
    <p:sldId id="321" r:id="rId37"/>
    <p:sldId id="414" r:id="rId38"/>
    <p:sldId id="415" r:id="rId39"/>
    <p:sldId id="416" r:id="rId40"/>
    <p:sldId id="417" r:id="rId41"/>
    <p:sldId id="419" r:id="rId42"/>
    <p:sldId id="429" r:id="rId43"/>
    <p:sldId id="430" r:id="rId44"/>
    <p:sldId id="431" r:id="rId45"/>
    <p:sldId id="432" r:id="rId46"/>
    <p:sldId id="433" r:id="rId47"/>
    <p:sldId id="434" r:id="rId48"/>
    <p:sldId id="467" r:id="rId49"/>
    <p:sldId id="473" r:id="rId50"/>
    <p:sldId id="474" r:id="rId51"/>
    <p:sldId id="47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85627" autoAdjust="0"/>
  </p:normalViewPr>
  <p:slideViewPr>
    <p:cSldViewPr snapToGrid="0">
      <p:cViewPr varScale="1">
        <p:scale>
          <a:sx n="100" d="100"/>
          <a:sy n="100" d="100"/>
        </p:scale>
        <p:origin x="1018" y="77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492F9-FF0A-4796-8F16-B28F12C1B749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6895C-E9F9-431D-89DB-4945279730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72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Bilston</a:t>
            </a:r>
            <a:r>
              <a:rPr lang="fr-FR" dirty="0" smtClean="0"/>
              <a:t> </a:t>
            </a:r>
            <a:r>
              <a:rPr lang="fr-FR" dirty="0" err="1" smtClean="0"/>
              <a:t>glen</a:t>
            </a:r>
            <a:r>
              <a:rPr lang="fr-FR" dirty="0" smtClean="0"/>
              <a:t> </a:t>
            </a:r>
            <a:r>
              <a:rPr lang="fr-FR" dirty="0" err="1" smtClean="0"/>
              <a:t>shaft</a:t>
            </a:r>
            <a:r>
              <a:rPr lang="fr-FR" dirty="0" smtClean="0"/>
              <a:t>:</a:t>
            </a:r>
            <a:r>
              <a:rPr lang="fr-FR" baseline="0" dirty="0" smtClean="0"/>
              <a:t> rock T = 15°C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895C-E9F9-431D-89DB-4945279730B2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791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Hawthorn</a:t>
            </a:r>
            <a:r>
              <a:rPr lang="fr-FR" baseline="0" dirty="0"/>
              <a:t> </a:t>
            </a:r>
            <a:r>
              <a:rPr lang="fr-FR" baseline="0" dirty="0" err="1"/>
              <a:t>well</a:t>
            </a:r>
            <a:r>
              <a:rPr lang="fr-FR" baseline="0" dirty="0"/>
              <a:t> </a:t>
            </a:r>
            <a:r>
              <a:rPr lang="fr-FR" baseline="0" dirty="0" err="1"/>
              <a:t>drilled</a:t>
            </a:r>
            <a:r>
              <a:rPr lang="fr-FR" baseline="0" dirty="0"/>
              <a:t> </a:t>
            </a:r>
            <a:r>
              <a:rPr lang="fr-FR" baseline="0" dirty="0" err="1"/>
              <a:t>across</a:t>
            </a:r>
            <a:r>
              <a:rPr lang="fr-FR" baseline="0" dirty="0"/>
              <a:t> Main Coal G and Hutton L </a:t>
            </a:r>
            <a:r>
              <a:rPr lang="fr-FR" baseline="0" dirty="0" err="1"/>
              <a:t>workings</a:t>
            </a:r>
            <a:endParaRPr lang="fr-FR" baseline="0" dirty="0"/>
          </a:p>
          <a:p>
            <a:r>
              <a:rPr lang="fr-FR" baseline="0" dirty="0"/>
              <a:t>Rouge (2000) : </a:t>
            </a:r>
          </a:p>
          <a:p>
            <a:r>
              <a:rPr lang="fr-FR" baseline="0" dirty="0"/>
              <a:t>-    NO </a:t>
            </a:r>
            <a:r>
              <a:rPr lang="fr-FR" baseline="0" dirty="0" err="1"/>
              <a:t>steap</a:t>
            </a:r>
            <a:r>
              <a:rPr lang="fr-FR" baseline="0" dirty="0"/>
              <a:t> at Five Quarter </a:t>
            </a:r>
            <a:r>
              <a:rPr lang="fr-FR" baseline="0" dirty="0" err="1"/>
              <a:t>Yet</a:t>
            </a:r>
            <a:r>
              <a:rPr lang="fr-FR" baseline="0" dirty="0"/>
              <a:t> </a:t>
            </a:r>
            <a:r>
              <a:rPr lang="fr-FR" baseline="0" dirty="0">
                <a:sym typeface="Wingdings" panose="05000000000000000000" pitchFamily="2" charset="2"/>
              </a:rPr>
              <a:t> water </a:t>
            </a:r>
            <a:r>
              <a:rPr lang="fr-FR" baseline="0" dirty="0" err="1">
                <a:sym typeface="Wingdings" panose="05000000000000000000" pitchFamily="2" charset="2"/>
              </a:rPr>
              <a:t>level</a:t>
            </a:r>
            <a:r>
              <a:rPr lang="fr-FR" baseline="0" dirty="0">
                <a:sym typeface="Wingdings" panose="05000000000000000000" pitchFamily="2" charset="2"/>
              </a:rPr>
              <a:t> at -120 </a:t>
            </a:r>
            <a:r>
              <a:rPr lang="fr-FR" baseline="0" dirty="0" err="1">
                <a:sym typeface="Wingdings" panose="05000000000000000000" pitchFamily="2" charset="2"/>
              </a:rPr>
              <a:t>mAOD</a:t>
            </a:r>
            <a:endParaRPr lang="fr-FR" baseline="0" dirty="0"/>
          </a:p>
          <a:p>
            <a:r>
              <a:rPr lang="fr-FR" baseline="0" dirty="0"/>
              <a:t>-   </a:t>
            </a:r>
            <a:r>
              <a:rPr lang="fr-FR" baseline="0" dirty="0" err="1"/>
              <a:t>step</a:t>
            </a:r>
            <a:r>
              <a:rPr lang="fr-FR" baseline="0" dirty="0"/>
              <a:t> at Main G (-160m) </a:t>
            </a:r>
            <a:r>
              <a:rPr lang="fr-FR" baseline="0" dirty="0" err="1"/>
              <a:t>between</a:t>
            </a:r>
            <a:r>
              <a:rPr lang="fr-FR" baseline="0" dirty="0"/>
              <a:t> -150 and -160m</a:t>
            </a:r>
          </a:p>
          <a:p>
            <a:pPr marL="171450" indent="-171450">
              <a:buFontTx/>
              <a:buChar char="-"/>
            </a:pPr>
            <a:r>
              <a:rPr lang="fr-FR" baseline="0" dirty="0" err="1"/>
              <a:t>Step</a:t>
            </a:r>
            <a:r>
              <a:rPr lang="fr-FR" baseline="0" dirty="0"/>
              <a:t> </a:t>
            </a:r>
            <a:r>
              <a:rPr lang="fr-FR" baseline="0" dirty="0" err="1"/>
              <a:t>between</a:t>
            </a:r>
            <a:r>
              <a:rPr lang="fr-FR" baseline="0" dirty="0"/>
              <a:t> </a:t>
            </a:r>
            <a:r>
              <a:rPr lang="fr-FR" baseline="0" dirty="0" err="1"/>
              <a:t>Low</a:t>
            </a:r>
            <a:r>
              <a:rPr lang="fr-FR" baseline="0" dirty="0"/>
              <a:t> Main J (about -192m) </a:t>
            </a:r>
            <a:r>
              <a:rPr lang="fr-FR" baseline="0" dirty="0" err="1"/>
              <a:t>between</a:t>
            </a:r>
            <a:r>
              <a:rPr lang="fr-FR" baseline="0" dirty="0"/>
              <a:t> -200 and -210m (</a:t>
            </a:r>
            <a:r>
              <a:rPr lang="fr-FR" baseline="0" dirty="0" err="1"/>
              <a:t>Inset</a:t>
            </a:r>
            <a:r>
              <a:rPr lang="fr-FR" baseline="0" dirty="0"/>
              <a:t> </a:t>
            </a:r>
            <a:r>
              <a:rPr lang="fr-FR" baseline="0" dirty="0" err="1"/>
              <a:t>Hanging</a:t>
            </a:r>
            <a:r>
              <a:rPr lang="fr-FR" baseline="0" dirty="0"/>
              <a:t> On </a:t>
            </a:r>
            <a:r>
              <a:rPr lang="fr-FR" baseline="0" dirty="0" err="1"/>
              <a:t>level</a:t>
            </a:r>
            <a:r>
              <a:rPr lang="fr-FR" baseline="0" dirty="0"/>
              <a:t> </a:t>
            </a:r>
            <a:r>
              <a:rPr lang="fr-FR" baseline="0" dirty="0" err="1"/>
              <a:t>situated</a:t>
            </a:r>
            <a:r>
              <a:rPr lang="fr-FR" baseline="0" dirty="0"/>
              <a:t> </a:t>
            </a:r>
            <a:r>
              <a:rPr lang="fr-FR" baseline="0" dirty="0" err="1"/>
              <a:t>below</a:t>
            </a:r>
            <a:r>
              <a:rPr lang="fr-FR" baseline="0" dirty="0"/>
              <a:t>, </a:t>
            </a:r>
            <a:r>
              <a:rPr lang="fr-FR" baseline="0" dirty="0" err="1"/>
              <a:t>see</a:t>
            </a:r>
            <a:r>
              <a:rPr lang="fr-FR" baseline="0" dirty="0"/>
              <a:t> LOG)</a:t>
            </a:r>
          </a:p>
          <a:p>
            <a:pPr marL="171450" indent="-171450">
              <a:buFontTx/>
              <a:buChar char="-"/>
            </a:pPr>
            <a:r>
              <a:rPr lang="fr-FR" baseline="0" dirty="0" err="1"/>
              <a:t>Step</a:t>
            </a:r>
            <a:r>
              <a:rPr lang="fr-FR" baseline="0" dirty="0"/>
              <a:t> at </a:t>
            </a:r>
            <a:r>
              <a:rPr lang="fr-FR" baseline="0" dirty="0" err="1"/>
              <a:t>coal</a:t>
            </a:r>
            <a:r>
              <a:rPr lang="fr-FR" baseline="0" dirty="0"/>
              <a:t> M (‘Skip </a:t>
            </a:r>
            <a:r>
              <a:rPr lang="fr-FR" baseline="0" dirty="0" err="1"/>
              <a:t>Inset</a:t>
            </a:r>
            <a:r>
              <a:rPr lang="fr-FR" baseline="0" dirty="0"/>
              <a:t> </a:t>
            </a:r>
            <a:r>
              <a:rPr lang="fr-FR" baseline="0" dirty="0" err="1"/>
              <a:t>Level</a:t>
            </a:r>
            <a:r>
              <a:rPr lang="fr-FR" baseline="0" dirty="0"/>
              <a:t> »)</a:t>
            </a:r>
          </a:p>
          <a:p>
            <a:r>
              <a:rPr lang="fr-FR" baseline="0" dirty="0"/>
              <a:t>Bleu (2003): water </a:t>
            </a:r>
            <a:r>
              <a:rPr lang="fr-FR" baseline="0" dirty="0" err="1"/>
              <a:t>level</a:t>
            </a:r>
            <a:r>
              <a:rPr lang="fr-FR" baseline="0" dirty="0"/>
              <a:t> at -50 </a:t>
            </a:r>
            <a:r>
              <a:rPr lang="fr-FR" baseline="0" dirty="0" err="1"/>
              <a:t>mAOD</a:t>
            </a:r>
            <a:endParaRPr lang="fr-FR" baseline="0" dirty="0"/>
          </a:p>
          <a:p>
            <a:pPr marL="171450" indent="-171450">
              <a:buFontTx/>
              <a:buChar char="-"/>
            </a:pPr>
            <a:r>
              <a:rPr lang="fr-FR" baseline="0" dirty="0" err="1"/>
              <a:t>Step</a:t>
            </a:r>
            <a:r>
              <a:rPr lang="fr-FR" baseline="0" dirty="0"/>
              <a:t> at five Quarter / High Main E (about -110m) </a:t>
            </a:r>
          </a:p>
          <a:p>
            <a:pPr marL="171450" indent="-171450">
              <a:buFontTx/>
              <a:buChar char="-"/>
            </a:pPr>
            <a:r>
              <a:rPr lang="fr-FR" baseline="0" dirty="0" err="1"/>
              <a:t>step</a:t>
            </a:r>
            <a:r>
              <a:rPr lang="fr-FR" baseline="0" dirty="0"/>
              <a:t> at Main G </a:t>
            </a:r>
            <a:r>
              <a:rPr lang="fr-FR" baseline="0" dirty="0" err="1"/>
              <a:t>shifted</a:t>
            </a:r>
            <a:r>
              <a:rPr lang="fr-FR" baseline="0" dirty="0"/>
              <a:t> to </a:t>
            </a:r>
            <a:r>
              <a:rPr lang="fr-FR" baseline="0" dirty="0" err="1"/>
              <a:t>deeper</a:t>
            </a:r>
            <a:r>
              <a:rPr lang="fr-FR" baseline="0" dirty="0"/>
              <a:t> (down to -165m)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No </a:t>
            </a:r>
            <a:r>
              <a:rPr lang="fr-FR" baseline="0" dirty="0" err="1"/>
              <a:t>step</a:t>
            </a:r>
            <a:r>
              <a:rPr lang="fr-FR" baseline="0" dirty="0"/>
              <a:t> </a:t>
            </a:r>
            <a:r>
              <a:rPr lang="fr-FR" baseline="0" dirty="0" err="1"/>
              <a:t>below</a:t>
            </a:r>
            <a:r>
              <a:rPr lang="fr-FR" baseline="0" dirty="0"/>
              <a:t> (</a:t>
            </a:r>
            <a:r>
              <a:rPr lang="fr-FR" baseline="0" dirty="0" err="1"/>
              <a:t>temperature</a:t>
            </a:r>
            <a:r>
              <a:rPr lang="fr-FR" baseline="0" dirty="0"/>
              <a:t> </a:t>
            </a:r>
            <a:r>
              <a:rPr lang="fr-FR" baseline="0" dirty="0" err="1"/>
              <a:t>equilibrate</a:t>
            </a:r>
            <a:r>
              <a:rPr lang="fr-FR" baseline="0" dirty="0"/>
              <a:t>?)</a:t>
            </a:r>
          </a:p>
          <a:p>
            <a:r>
              <a:rPr lang="fr-FR" baseline="0" dirty="0"/>
              <a:t>Violet (2005) : </a:t>
            </a:r>
            <a:r>
              <a:rPr lang="fr-FR" baseline="0" dirty="0" err="1"/>
              <a:t>Same</a:t>
            </a:r>
            <a:r>
              <a:rPr lang="fr-FR" baseline="0" dirty="0"/>
              <a:t> water </a:t>
            </a:r>
            <a:r>
              <a:rPr lang="fr-FR" baseline="0" dirty="0" err="1"/>
              <a:t>level</a:t>
            </a:r>
            <a:r>
              <a:rPr lang="fr-FR" baseline="0" dirty="0"/>
              <a:t> </a:t>
            </a:r>
            <a:r>
              <a:rPr lang="fr-FR" baseline="0" dirty="0" err="1"/>
              <a:t>everywhere</a:t>
            </a:r>
            <a:r>
              <a:rPr lang="fr-FR" baseline="0" dirty="0"/>
              <a:t> (-15 </a:t>
            </a:r>
            <a:r>
              <a:rPr lang="fr-FR" baseline="0" dirty="0" err="1"/>
              <a:t>mAOD</a:t>
            </a:r>
            <a:r>
              <a:rPr lang="fr-FR" baseline="0" dirty="0"/>
              <a:t>) + Production at </a:t>
            </a:r>
            <a:r>
              <a:rPr lang="fr-FR" baseline="0" dirty="0" err="1"/>
              <a:t>Dawdon</a:t>
            </a:r>
            <a:r>
              <a:rPr lang="fr-FR" baseline="0" dirty="0"/>
              <a:t> </a:t>
            </a:r>
            <a:r>
              <a:rPr lang="fr-FR" baseline="0" dirty="0" err="1"/>
              <a:t>started</a:t>
            </a:r>
            <a:r>
              <a:rPr lang="fr-FR" baseline="0" dirty="0"/>
              <a:t>:</a:t>
            </a:r>
          </a:p>
          <a:p>
            <a:r>
              <a:rPr lang="fr-FR" baseline="0" dirty="0"/>
              <a:t>-    Large </a:t>
            </a:r>
            <a:r>
              <a:rPr lang="fr-FR" baseline="0" dirty="0" err="1"/>
              <a:t>step</a:t>
            </a:r>
            <a:r>
              <a:rPr lang="fr-FR" baseline="0" dirty="0"/>
              <a:t> </a:t>
            </a:r>
            <a:r>
              <a:rPr lang="fr-FR" baseline="0" dirty="0" err="1"/>
              <a:t>between</a:t>
            </a:r>
            <a:r>
              <a:rPr lang="fr-FR" baseline="0" dirty="0"/>
              <a:t> Five Quarter E and Main G (profile tends to </a:t>
            </a:r>
            <a:r>
              <a:rPr lang="fr-FR" baseline="0" dirty="0" err="1"/>
              <a:t>average</a:t>
            </a:r>
            <a:r>
              <a:rPr lang="fr-FR" baseline="0" dirty="0"/>
              <a:t> min/max </a:t>
            </a:r>
            <a:r>
              <a:rPr lang="fr-FR" baseline="0" dirty="0" err="1"/>
              <a:t>temperatures</a:t>
            </a:r>
            <a:r>
              <a:rPr lang="fr-FR" baseline="0" dirty="0"/>
              <a:t>)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Small </a:t>
            </a:r>
            <a:r>
              <a:rPr lang="fr-FR" baseline="0" dirty="0" err="1"/>
              <a:t>step</a:t>
            </a:r>
            <a:r>
              <a:rPr lang="fr-FR" baseline="0" dirty="0"/>
              <a:t> </a:t>
            </a:r>
            <a:r>
              <a:rPr lang="fr-FR" baseline="0" dirty="0" err="1"/>
              <a:t>between</a:t>
            </a:r>
            <a:r>
              <a:rPr lang="fr-FR" baseline="0" dirty="0"/>
              <a:t> </a:t>
            </a:r>
            <a:r>
              <a:rPr lang="fr-FR" baseline="0" dirty="0" err="1"/>
              <a:t>Low</a:t>
            </a:r>
            <a:r>
              <a:rPr lang="fr-FR" baseline="0" dirty="0"/>
              <a:t> Main J and </a:t>
            </a:r>
            <a:r>
              <a:rPr lang="fr-FR" baseline="0" dirty="0" err="1"/>
              <a:t>Inset</a:t>
            </a:r>
            <a:r>
              <a:rPr lang="fr-FR" baseline="0" dirty="0"/>
              <a:t> </a:t>
            </a:r>
          </a:p>
          <a:p>
            <a:r>
              <a:rPr lang="fr-FR" baseline="0" dirty="0"/>
              <a:t>Vert (2006): water </a:t>
            </a:r>
            <a:r>
              <a:rPr lang="fr-FR" baseline="0" dirty="0" err="1"/>
              <a:t>level</a:t>
            </a:r>
            <a:r>
              <a:rPr lang="fr-FR" baseline="0" dirty="0"/>
              <a:t> at – 8mAOD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/>
              <a:t>Large </a:t>
            </a:r>
            <a:r>
              <a:rPr lang="fr-FR" baseline="0" dirty="0" err="1"/>
              <a:t>step</a:t>
            </a:r>
            <a:r>
              <a:rPr lang="fr-FR" baseline="0" dirty="0"/>
              <a:t> at Five Quarter </a:t>
            </a:r>
            <a:r>
              <a:rPr lang="fr-FR" baseline="0" dirty="0" err="1"/>
              <a:t>shifter</a:t>
            </a:r>
            <a:r>
              <a:rPr lang="fr-FR" baseline="0" dirty="0"/>
              <a:t> </a:t>
            </a:r>
            <a:r>
              <a:rPr lang="fr-FR" baseline="0" dirty="0" err="1"/>
              <a:t>toward</a:t>
            </a:r>
            <a:r>
              <a:rPr lang="fr-FR" baseline="0" dirty="0"/>
              <a:t> </a:t>
            </a:r>
            <a:r>
              <a:rPr lang="fr-FR" baseline="0" dirty="0" err="1"/>
              <a:t>higher</a:t>
            </a:r>
            <a:r>
              <a:rPr lang="fr-FR" baseline="0" dirty="0"/>
              <a:t> </a:t>
            </a:r>
            <a:r>
              <a:rPr lang="fr-FR" baseline="0" dirty="0" err="1"/>
              <a:t>temperatures</a:t>
            </a:r>
            <a:endParaRPr lang="fr-FR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/>
              <a:t>For all profiles, </a:t>
            </a:r>
            <a:r>
              <a:rPr lang="fr-FR" baseline="0" dirty="0" err="1"/>
              <a:t>step</a:t>
            </a:r>
            <a:r>
              <a:rPr lang="fr-FR" baseline="0" dirty="0"/>
              <a:t> at Harvey </a:t>
            </a:r>
            <a:r>
              <a:rPr lang="fr-FR" baseline="0" dirty="0" err="1"/>
              <a:t>get</a:t>
            </a:r>
            <a:r>
              <a:rPr lang="fr-FR" baseline="0" dirty="0"/>
              <a:t> more </a:t>
            </a:r>
            <a:r>
              <a:rPr lang="fr-FR" baseline="0" dirty="0" err="1"/>
              <a:t>pronounced</a:t>
            </a:r>
            <a:r>
              <a:rPr lang="fr-FR" baseline="0" dirty="0"/>
              <a:t> </a:t>
            </a:r>
            <a:r>
              <a:rPr lang="fr-FR" baseline="0" dirty="0" err="1"/>
              <a:t>with</a:t>
            </a:r>
            <a:r>
              <a:rPr lang="fr-FR" baseline="0" dirty="0"/>
              <a:t> time </a:t>
            </a:r>
            <a:r>
              <a:rPr lang="fr-FR" baseline="0" dirty="0" err="1"/>
              <a:t>toward</a:t>
            </a:r>
            <a:r>
              <a:rPr lang="fr-FR" baseline="0" dirty="0"/>
              <a:t> </a:t>
            </a:r>
            <a:r>
              <a:rPr lang="fr-FR" baseline="0" dirty="0" err="1"/>
              <a:t>lower</a:t>
            </a:r>
            <a:r>
              <a:rPr lang="fr-FR" baseline="0" dirty="0"/>
              <a:t> </a:t>
            </a:r>
            <a:r>
              <a:rPr lang="fr-FR" baseline="0" dirty="0" err="1"/>
              <a:t>temperatures</a:t>
            </a:r>
            <a:r>
              <a:rPr lang="fr-FR" baseline="0" dirty="0"/>
              <a:t> </a:t>
            </a:r>
          </a:p>
          <a:p>
            <a:endParaRPr lang="fr-FR" dirty="0"/>
          </a:p>
          <a:p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flooding</a:t>
            </a:r>
            <a:r>
              <a:rPr lang="fr-FR" dirty="0"/>
              <a:t>,</a:t>
            </a:r>
            <a:r>
              <a:rPr lang="fr-FR" baseline="0" dirty="0"/>
              <a:t> </a:t>
            </a:r>
            <a:r>
              <a:rPr lang="fr-FR" baseline="0" dirty="0" err="1"/>
              <a:t>temperatures</a:t>
            </a:r>
            <a:r>
              <a:rPr lang="fr-FR" baseline="0" dirty="0"/>
              <a:t> are </a:t>
            </a:r>
            <a:r>
              <a:rPr lang="fr-FR" baseline="0" dirty="0" err="1"/>
              <a:t>relatively</a:t>
            </a:r>
            <a:r>
              <a:rPr lang="fr-FR" baseline="0" dirty="0"/>
              <a:t> hot in </a:t>
            </a:r>
            <a:r>
              <a:rPr lang="fr-FR" baseline="0" dirty="0" err="1"/>
              <a:t>average</a:t>
            </a:r>
            <a:r>
              <a:rPr lang="fr-FR" baseline="0" dirty="0"/>
              <a:t> and </a:t>
            </a:r>
            <a:r>
              <a:rPr lang="fr-FR" baseline="0" dirty="0" err="1"/>
              <a:t>follow</a:t>
            </a:r>
            <a:r>
              <a:rPr lang="fr-FR" baseline="0" dirty="0"/>
              <a:t> the </a:t>
            </a:r>
            <a:r>
              <a:rPr lang="fr-FR" baseline="0" dirty="0" err="1"/>
              <a:t>geothermal</a:t>
            </a:r>
            <a:r>
              <a:rPr lang="fr-FR" baseline="0" dirty="0"/>
              <a:t> gradient (</a:t>
            </a:r>
            <a:r>
              <a:rPr lang="fr-FR" baseline="0" dirty="0" err="1"/>
              <a:t>red</a:t>
            </a:r>
            <a:r>
              <a:rPr lang="fr-FR" baseline="0" dirty="0"/>
              <a:t> profile), </a:t>
            </a:r>
            <a:r>
              <a:rPr lang="fr-FR" baseline="0" dirty="0" err="1"/>
              <a:t>with</a:t>
            </a:r>
            <a:r>
              <a:rPr lang="fr-FR" baseline="0" dirty="0"/>
              <a:t> a </a:t>
            </a:r>
            <a:r>
              <a:rPr lang="fr-FR" baseline="0" dirty="0" err="1"/>
              <a:t>step</a:t>
            </a:r>
            <a:r>
              <a:rPr lang="fr-FR" baseline="0" dirty="0"/>
              <a:t> at </a:t>
            </a:r>
            <a:r>
              <a:rPr lang="fr-FR" baseline="0" dirty="0" err="1"/>
              <a:t>each</a:t>
            </a:r>
            <a:r>
              <a:rPr lang="fr-FR" baseline="0" dirty="0"/>
              <a:t> </a:t>
            </a:r>
            <a:r>
              <a:rPr lang="fr-FR" baseline="0" dirty="0" err="1"/>
              <a:t>inset</a:t>
            </a:r>
            <a:r>
              <a:rPr lang="fr-FR" baseline="0" dirty="0"/>
              <a:t>/</a:t>
            </a:r>
            <a:r>
              <a:rPr lang="fr-FR" baseline="0" dirty="0" err="1"/>
              <a:t>worked</a:t>
            </a:r>
            <a:r>
              <a:rPr lang="fr-FR" baseline="0" dirty="0"/>
              <a:t> </a:t>
            </a:r>
            <a:r>
              <a:rPr lang="fr-FR" baseline="0" dirty="0" err="1"/>
              <a:t>coal</a:t>
            </a:r>
            <a:r>
              <a:rPr lang="fr-FR" baseline="0" dirty="0"/>
              <a:t> </a:t>
            </a:r>
            <a:r>
              <a:rPr lang="fr-FR" baseline="0" dirty="0" err="1"/>
              <a:t>bed</a:t>
            </a:r>
            <a:endParaRPr lang="fr-FR" baseline="0" dirty="0"/>
          </a:p>
          <a:p>
            <a:r>
              <a:rPr lang="fr-FR" baseline="0" dirty="0"/>
              <a:t>Once </a:t>
            </a:r>
            <a:r>
              <a:rPr lang="fr-FR" baseline="0" dirty="0" err="1"/>
              <a:t>flooding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completed</a:t>
            </a:r>
            <a:r>
              <a:rPr lang="fr-FR" baseline="0" dirty="0"/>
              <a:t>, </a:t>
            </a:r>
            <a:r>
              <a:rPr lang="fr-FR" baseline="0" dirty="0" err="1"/>
              <a:t>upper</a:t>
            </a:r>
            <a:r>
              <a:rPr lang="fr-FR" baseline="0" dirty="0"/>
              <a:t> part of the profile tends to </a:t>
            </a:r>
            <a:r>
              <a:rPr lang="fr-FR" baseline="0" dirty="0" err="1"/>
              <a:t>get</a:t>
            </a:r>
            <a:r>
              <a:rPr lang="fr-FR" baseline="0" dirty="0"/>
              <a:t> </a:t>
            </a:r>
            <a:r>
              <a:rPr lang="fr-FR" baseline="0" dirty="0" err="1"/>
              <a:t>warmer</a:t>
            </a:r>
            <a:r>
              <a:rPr lang="fr-FR" baseline="0" dirty="0"/>
              <a:t> as the </a:t>
            </a:r>
            <a:r>
              <a:rPr lang="fr-FR" baseline="0" dirty="0" err="1"/>
              <a:t>step</a:t>
            </a:r>
            <a:r>
              <a:rPr lang="fr-FR" baseline="0" dirty="0"/>
              <a:t> </a:t>
            </a:r>
            <a:r>
              <a:rPr lang="fr-FR" baseline="0" dirty="0" err="1"/>
              <a:t>gets</a:t>
            </a:r>
            <a:r>
              <a:rPr lang="fr-FR" baseline="0" dirty="0"/>
              <a:t> </a:t>
            </a:r>
            <a:r>
              <a:rPr lang="fr-FR" baseline="0" dirty="0" err="1"/>
              <a:t>deeper</a:t>
            </a:r>
            <a:r>
              <a:rPr lang="fr-FR" baseline="0" dirty="0"/>
              <a:t>. </a:t>
            </a:r>
            <a:r>
              <a:rPr lang="fr-FR" baseline="0" dirty="0" err="1"/>
              <a:t>Below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step</a:t>
            </a:r>
            <a:r>
              <a:rPr lang="fr-FR" baseline="0" dirty="0"/>
              <a:t>, the profiles tends to </a:t>
            </a:r>
            <a:r>
              <a:rPr lang="fr-FR" baseline="0" dirty="0" err="1"/>
              <a:t>get</a:t>
            </a:r>
            <a:r>
              <a:rPr lang="fr-FR" baseline="0" dirty="0"/>
              <a:t> </a:t>
            </a:r>
            <a:r>
              <a:rPr lang="fr-FR" baseline="0" dirty="0" err="1"/>
              <a:t>colder</a:t>
            </a:r>
            <a:r>
              <a:rPr lang="fr-FR" baseline="0" dirty="0"/>
              <a:t>. If no production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performed</a:t>
            </a:r>
            <a:r>
              <a:rPr lang="fr-FR" baseline="0" dirty="0"/>
              <a:t>, </a:t>
            </a:r>
            <a:r>
              <a:rPr lang="fr-FR" baseline="0" dirty="0" err="1"/>
              <a:t>it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expected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isotemperature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reached</a:t>
            </a:r>
            <a:r>
              <a:rPr lang="fr-FR" baseline="0" dirty="0"/>
              <a:t> as the </a:t>
            </a:r>
            <a:r>
              <a:rPr lang="fr-FR" baseline="0" dirty="0" err="1"/>
              <a:t>number</a:t>
            </a:r>
            <a:r>
              <a:rPr lang="fr-FR" baseline="0" dirty="0"/>
              <a:t> of </a:t>
            </a:r>
            <a:r>
              <a:rPr lang="fr-FR" baseline="0" dirty="0" err="1"/>
              <a:t>small</a:t>
            </a:r>
            <a:r>
              <a:rPr lang="fr-FR" baseline="0" dirty="0"/>
              <a:t> </a:t>
            </a:r>
            <a:r>
              <a:rPr lang="fr-FR" baseline="0" dirty="0" err="1"/>
              <a:t>step</a:t>
            </a:r>
            <a:r>
              <a:rPr lang="fr-FR" baseline="0" dirty="0"/>
              <a:t> </a:t>
            </a:r>
            <a:r>
              <a:rPr lang="fr-FR" baseline="0" dirty="0" err="1"/>
              <a:t>decreases</a:t>
            </a:r>
            <a:r>
              <a:rPr lang="fr-FR" baseline="0" dirty="0"/>
              <a:t> in </a:t>
            </a:r>
            <a:r>
              <a:rPr lang="fr-FR" baseline="0" dirty="0" err="1"/>
              <a:t>favour</a:t>
            </a:r>
            <a:r>
              <a:rPr lang="fr-FR" baseline="0" dirty="0"/>
              <a:t> of </a:t>
            </a:r>
            <a:r>
              <a:rPr lang="fr-FR" baseline="0" dirty="0" err="1"/>
              <a:t>larger</a:t>
            </a:r>
            <a:r>
              <a:rPr lang="fr-FR" baseline="0" dirty="0"/>
              <a:t> amplitude of the </a:t>
            </a:r>
            <a:r>
              <a:rPr lang="fr-FR" baseline="0" dirty="0" err="1"/>
              <a:t>remaining</a:t>
            </a:r>
            <a:r>
              <a:rPr lang="fr-FR" baseline="0" dirty="0"/>
              <a:t> </a:t>
            </a:r>
            <a:r>
              <a:rPr lang="fr-FR" baseline="0" dirty="0" err="1"/>
              <a:t>big</a:t>
            </a:r>
            <a:r>
              <a:rPr lang="fr-FR" baseline="0" dirty="0"/>
              <a:t> </a:t>
            </a:r>
            <a:r>
              <a:rPr lang="fr-FR" baseline="0" dirty="0" err="1"/>
              <a:t>step</a:t>
            </a:r>
            <a:r>
              <a:rPr lang="fr-FR" baseline="0" dirty="0"/>
              <a:t> at about -150 and -300m (</a:t>
            </a:r>
            <a:r>
              <a:rPr lang="fr-FR" baseline="0" dirty="0" err="1"/>
              <a:t>homogeneous</a:t>
            </a:r>
            <a:r>
              <a:rPr lang="fr-FR" baseline="0" dirty="0"/>
              <a:t> </a:t>
            </a:r>
            <a:r>
              <a:rPr lang="fr-FR" baseline="0" dirty="0" err="1"/>
              <a:t>temperatur</a:t>
            </a:r>
            <a:r>
              <a:rPr lang="fr-FR" baseline="0" dirty="0"/>
              <a:t> </a:t>
            </a:r>
            <a:r>
              <a:rPr lang="fr-FR" baseline="0" dirty="0" err="1"/>
              <a:t>ebetween</a:t>
            </a:r>
            <a:r>
              <a:rPr lang="fr-FR" baseline="0" dirty="0"/>
              <a:t> </a:t>
            </a:r>
            <a:r>
              <a:rPr lang="fr-FR" baseline="0" dirty="0" err="1"/>
              <a:t>those</a:t>
            </a:r>
            <a:r>
              <a:rPr lang="fr-FR" baseline="0" dirty="0"/>
              <a:t> large </a:t>
            </a:r>
            <a:r>
              <a:rPr lang="fr-FR" baseline="0" dirty="0" err="1"/>
              <a:t>steps</a:t>
            </a:r>
            <a:r>
              <a:rPr lang="fr-FR" baseline="0" dirty="0"/>
              <a:t>). </a:t>
            </a:r>
          </a:p>
          <a:p>
            <a:endParaRPr lang="fr-FR" baseline="0" dirty="0"/>
          </a:p>
          <a:p>
            <a:r>
              <a:rPr lang="fr-FR" baseline="0" dirty="0"/>
              <a:t>Surface </a:t>
            </a:r>
            <a:r>
              <a:rPr lang="fr-FR" baseline="0" dirty="0" err="1"/>
              <a:t>temperature</a:t>
            </a:r>
            <a:r>
              <a:rPr lang="fr-FR" baseline="0" dirty="0"/>
              <a:t>: 12°C –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it</a:t>
            </a:r>
            <a:r>
              <a:rPr lang="fr-FR" baseline="0" dirty="0"/>
              <a:t> in accordance </a:t>
            </a:r>
            <a:r>
              <a:rPr lang="fr-FR" baseline="0" dirty="0" err="1"/>
              <a:t>with</a:t>
            </a:r>
            <a:r>
              <a:rPr lang="fr-FR" baseline="0" dirty="0"/>
              <a:t> </a:t>
            </a:r>
            <a:r>
              <a:rPr lang="fr-FR" baseline="0" dirty="0" err="1"/>
              <a:t>geothermal</a:t>
            </a:r>
            <a:r>
              <a:rPr lang="fr-FR" baseline="0" dirty="0"/>
              <a:t> gradient? </a:t>
            </a:r>
          </a:p>
          <a:p>
            <a:r>
              <a:rPr lang="fr-FR" baseline="0" dirty="0" err="1"/>
              <a:t>Strata</a:t>
            </a:r>
            <a:r>
              <a:rPr lang="fr-FR" baseline="0" dirty="0"/>
              <a:t> </a:t>
            </a:r>
            <a:r>
              <a:rPr lang="fr-FR" baseline="0" dirty="0" err="1"/>
              <a:t>temp</a:t>
            </a:r>
            <a:r>
              <a:rPr lang="fr-FR" baseline="0" dirty="0"/>
              <a:t> </a:t>
            </a:r>
            <a:r>
              <a:rPr lang="fr-FR" baseline="0" dirty="0" err="1"/>
              <a:t>indicates</a:t>
            </a:r>
            <a:r>
              <a:rPr lang="fr-FR" baseline="0" dirty="0"/>
              <a:t> 23°C at 450 m </a:t>
            </a:r>
            <a:r>
              <a:rPr lang="fr-FR" baseline="0" dirty="0" err="1"/>
              <a:t>depth</a:t>
            </a:r>
            <a:r>
              <a:rPr lang="fr-FR" baseline="0" dirty="0"/>
              <a:t> </a:t>
            </a:r>
            <a:r>
              <a:rPr lang="fr-FR" baseline="0" dirty="0" err="1"/>
              <a:t>near</a:t>
            </a:r>
            <a:r>
              <a:rPr lang="fr-FR" baseline="0" dirty="0"/>
              <a:t> </a:t>
            </a:r>
            <a:r>
              <a:rPr lang="fr-FR" baseline="0" dirty="0" err="1"/>
              <a:t>Hawthorn</a:t>
            </a:r>
            <a:r>
              <a:rPr lang="fr-FR" baseline="0" dirty="0"/>
              <a:t> </a:t>
            </a:r>
            <a:r>
              <a:rPr lang="fr-FR" baseline="0" dirty="0">
                <a:sym typeface="Wingdings" panose="05000000000000000000" pitchFamily="2" charset="2"/>
              </a:rPr>
              <a:t> </a:t>
            </a:r>
            <a:r>
              <a:rPr lang="fr-FR" baseline="0" dirty="0" err="1">
                <a:sym typeface="Wingdings" panose="05000000000000000000" pitchFamily="2" charset="2"/>
              </a:rPr>
              <a:t>red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curve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approximately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follows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this</a:t>
            </a:r>
            <a:r>
              <a:rPr lang="fr-FR" baseline="0" dirty="0">
                <a:sym typeface="Wingdings" panose="05000000000000000000" pitchFamily="2" charset="2"/>
              </a:rPr>
              <a:t> gradient up to the </a:t>
            </a:r>
            <a:r>
              <a:rPr lang="fr-FR" baseline="0" dirty="0" err="1">
                <a:sym typeface="Wingdings" panose="05000000000000000000" pitchFamily="2" charset="2"/>
              </a:rPr>
              <a:t>low</a:t>
            </a:r>
            <a:r>
              <a:rPr lang="fr-FR" baseline="0" dirty="0">
                <a:sym typeface="Wingdings" panose="05000000000000000000" pitchFamily="2" charset="2"/>
              </a:rPr>
              <a:t> Main. </a:t>
            </a:r>
            <a:r>
              <a:rPr lang="fr-FR" baseline="0" dirty="0" err="1">
                <a:sym typeface="Wingdings" panose="05000000000000000000" pitchFamily="2" charset="2"/>
              </a:rPr>
              <a:t>Above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that</a:t>
            </a:r>
            <a:r>
              <a:rPr lang="fr-FR" baseline="0" dirty="0">
                <a:sym typeface="Wingdings" panose="05000000000000000000" pitchFamily="2" charset="2"/>
              </a:rPr>
              <a:t>, cold water recharges the system. </a:t>
            </a:r>
            <a:endParaRPr lang="fr-FR" baseline="0" dirty="0"/>
          </a:p>
          <a:p>
            <a:r>
              <a:rPr lang="fr-FR" dirty="0" err="1"/>
              <a:t>Recently</a:t>
            </a:r>
            <a:r>
              <a:rPr lang="fr-FR" dirty="0"/>
              <a:t>, a</a:t>
            </a:r>
            <a:r>
              <a:rPr lang="fr-FR" baseline="0" dirty="0"/>
              <a:t> </a:t>
            </a:r>
            <a:r>
              <a:rPr lang="fr-FR" baseline="0" dirty="0" err="1"/>
              <a:t>pumping</a:t>
            </a:r>
            <a:r>
              <a:rPr lang="fr-FR" baseline="0" dirty="0"/>
              <a:t> rate </a:t>
            </a:r>
            <a:r>
              <a:rPr lang="fr-FR" baseline="0" dirty="0" err="1"/>
              <a:t>increases</a:t>
            </a:r>
            <a:r>
              <a:rPr lang="fr-FR" baseline="0" dirty="0"/>
              <a:t>, </a:t>
            </a:r>
            <a:r>
              <a:rPr lang="fr-FR" baseline="0" dirty="0" err="1"/>
              <a:t>temperature</a:t>
            </a:r>
            <a:r>
              <a:rPr lang="fr-FR" baseline="0" dirty="0"/>
              <a:t> </a:t>
            </a:r>
            <a:r>
              <a:rPr lang="fr-FR" baseline="0" dirty="0" err="1"/>
              <a:t>decreases</a:t>
            </a:r>
            <a:r>
              <a:rPr lang="fr-FR" baseline="0" dirty="0"/>
              <a:t> (</a:t>
            </a:r>
            <a:r>
              <a:rPr lang="fr-FR" baseline="0" dirty="0" err="1"/>
              <a:t>because</a:t>
            </a:r>
            <a:r>
              <a:rPr lang="fr-FR" baseline="0" dirty="0"/>
              <a:t> </a:t>
            </a:r>
            <a:r>
              <a:rPr lang="fr-FR" baseline="0" dirty="0" err="1"/>
              <a:t>colder</a:t>
            </a:r>
            <a:r>
              <a:rPr lang="fr-FR" baseline="0" dirty="0"/>
              <a:t> </a:t>
            </a:r>
            <a:r>
              <a:rPr lang="fr-FR" baseline="0" dirty="0" err="1"/>
              <a:t>temperature</a:t>
            </a:r>
            <a:r>
              <a:rPr lang="fr-FR" baseline="0" dirty="0"/>
              <a:t> </a:t>
            </a:r>
            <a:r>
              <a:rPr lang="fr-FR" baseline="0" dirty="0" err="1"/>
              <a:t>from</a:t>
            </a:r>
            <a:r>
              <a:rPr lang="fr-FR" baseline="0" dirty="0"/>
              <a:t> surface </a:t>
            </a:r>
            <a:r>
              <a:rPr lang="fr-FR" baseline="0" dirty="0" err="1"/>
              <a:t>reach</a:t>
            </a:r>
            <a:r>
              <a:rPr lang="fr-FR" baseline="0" dirty="0"/>
              <a:t> </a:t>
            </a:r>
            <a:r>
              <a:rPr lang="fr-FR" baseline="0" dirty="0" err="1"/>
              <a:t>logger</a:t>
            </a:r>
            <a:r>
              <a:rPr lang="fr-FR" baseline="0" dirty="0" smtClean="0"/>
              <a:t>?)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Check if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validated</a:t>
            </a:r>
            <a:r>
              <a:rPr lang="fr-FR" baseline="0" dirty="0" smtClean="0"/>
              <a:t>:</a:t>
            </a:r>
          </a:p>
          <a:p>
            <a:r>
              <a:rPr lang="fr-FR" baseline="0" dirty="0" err="1" smtClean="0"/>
              <a:t>Temeprature</a:t>
            </a:r>
            <a:r>
              <a:rPr lang="fr-FR" baseline="0" dirty="0" smtClean="0"/>
              <a:t> profile 2003 (</a:t>
            </a:r>
            <a:r>
              <a:rPr lang="fr-FR" baseline="0" dirty="0" err="1" smtClean="0"/>
              <a:t>blue</a:t>
            </a:r>
            <a:r>
              <a:rPr lang="fr-FR" baseline="0" dirty="0" smtClean="0"/>
              <a:t>)</a:t>
            </a:r>
          </a:p>
          <a:p>
            <a:r>
              <a:rPr lang="fr-FR" baseline="0" dirty="0" err="1" smtClean="0"/>
              <a:t>Bottom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isothermal</a:t>
            </a:r>
            <a:r>
              <a:rPr lang="fr-FR" baseline="0" dirty="0" smtClean="0"/>
              <a:t> profile section (i.e. -300m) = </a:t>
            </a:r>
            <a:r>
              <a:rPr lang="fr-FR" baseline="0" dirty="0" err="1" smtClean="0"/>
              <a:t>temperature</a:t>
            </a:r>
            <a:r>
              <a:rPr lang="fr-FR" baseline="0" dirty="0" smtClean="0"/>
              <a:t> of the normal </a:t>
            </a:r>
            <a:r>
              <a:rPr lang="fr-FR" baseline="0" dirty="0" err="1" smtClean="0"/>
              <a:t>temperature</a:t>
            </a:r>
            <a:r>
              <a:rPr lang="fr-FR" baseline="0" dirty="0" smtClean="0"/>
              <a:t> gradient</a:t>
            </a:r>
          </a:p>
          <a:p>
            <a:r>
              <a:rPr lang="fr-FR" baseline="0" dirty="0" smtClean="0"/>
              <a:t>Top (i.e. -150 m): </a:t>
            </a:r>
            <a:r>
              <a:rPr lang="fr-FR" baseline="0" dirty="0" err="1" smtClean="0"/>
              <a:t>temperature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connection</a:t>
            </a:r>
            <a:r>
              <a:rPr lang="fr-FR" baseline="0" dirty="0" smtClean="0"/>
              <a:t> = Main G as a </a:t>
            </a:r>
            <a:r>
              <a:rPr lang="fr-FR" baseline="0" dirty="0" err="1" smtClean="0"/>
              <a:t>temperature</a:t>
            </a:r>
            <a:r>
              <a:rPr lang="fr-FR" baseline="0" dirty="0" smtClean="0"/>
              <a:t> of 17.5°C at </a:t>
            </a:r>
            <a:r>
              <a:rPr lang="fr-FR" baseline="0" dirty="0" err="1" smtClean="0"/>
              <a:t>easington</a:t>
            </a:r>
            <a:r>
              <a:rPr lang="fr-FR" baseline="0" dirty="0" smtClean="0"/>
              <a:t> ? </a:t>
            </a:r>
            <a:r>
              <a:rPr lang="fr-FR" baseline="0" dirty="0" err="1" smtClean="0"/>
              <a:t>Why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cannot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seen</a:t>
            </a:r>
            <a:r>
              <a:rPr lang="fr-FR" baseline="0" dirty="0" smtClean="0"/>
              <a:t> in 2000? (</a:t>
            </a:r>
            <a:r>
              <a:rPr lang="fr-FR" baseline="0" dirty="0" err="1" smtClean="0"/>
              <a:t>red</a:t>
            </a:r>
            <a:r>
              <a:rPr lang="fr-FR" baseline="0" dirty="0" smtClean="0"/>
              <a:t> profile) </a:t>
            </a:r>
            <a:r>
              <a:rPr lang="fr-FR" baseline="0" dirty="0" smtClean="0">
                <a:sym typeface="Wingdings" panose="05000000000000000000" pitchFamily="2" charset="2"/>
              </a:rPr>
              <a:t> </a:t>
            </a:r>
            <a:r>
              <a:rPr lang="fr-FR" baseline="0" dirty="0" err="1" smtClean="0">
                <a:sym typeface="Wingdings" panose="05000000000000000000" pitchFamily="2" charset="2"/>
              </a:rPr>
              <a:t>maybe</a:t>
            </a:r>
            <a:r>
              <a:rPr lang="fr-FR" baseline="0" dirty="0" smtClean="0">
                <a:sym typeface="Wingdings" panose="05000000000000000000" pitchFamily="2" charset="2"/>
              </a:rPr>
              <a:t> as </a:t>
            </a:r>
            <a:r>
              <a:rPr lang="fr-FR" baseline="0" dirty="0" err="1" smtClean="0">
                <a:sym typeface="Wingdings" panose="05000000000000000000" pitchFamily="2" charset="2"/>
              </a:rPr>
              <a:t>wanter</a:t>
            </a:r>
            <a:r>
              <a:rPr lang="fr-FR" baseline="0" dirty="0" smtClean="0">
                <a:sym typeface="Wingdings" panose="05000000000000000000" pitchFamily="2" charset="2"/>
              </a:rPr>
              <a:t> </a:t>
            </a:r>
            <a:r>
              <a:rPr lang="fr-FR" baseline="0" dirty="0" err="1" smtClean="0">
                <a:sym typeface="Wingdings" panose="05000000000000000000" pitchFamily="2" charset="2"/>
              </a:rPr>
              <a:t>level</a:t>
            </a:r>
            <a:r>
              <a:rPr lang="fr-FR" baseline="0" dirty="0" smtClean="0">
                <a:sym typeface="Wingdings" panose="05000000000000000000" pitchFamily="2" charset="2"/>
              </a:rPr>
              <a:t> </a:t>
            </a:r>
            <a:r>
              <a:rPr lang="fr-FR" baseline="0" dirty="0" err="1" smtClean="0">
                <a:sym typeface="Wingdings" panose="05000000000000000000" pitchFamily="2" charset="2"/>
              </a:rPr>
              <a:t>too</a:t>
            </a:r>
            <a:r>
              <a:rPr lang="fr-FR" baseline="0" dirty="0" smtClean="0">
                <a:sym typeface="Wingdings" panose="05000000000000000000" pitchFamily="2" charset="2"/>
              </a:rPr>
              <a:t> </a:t>
            </a:r>
            <a:r>
              <a:rPr lang="fr-FR" baseline="0" dirty="0" err="1" smtClean="0">
                <a:sym typeface="Wingdings" panose="05000000000000000000" pitchFamily="2" charset="2"/>
              </a:rPr>
              <a:t>low</a:t>
            </a:r>
            <a:r>
              <a:rPr lang="fr-FR" baseline="0" dirty="0" smtClean="0">
                <a:sym typeface="Wingdings" panose="05000000000000000000" pitchFamily="2" charset="2"/>
              </a:rPr>
              <a:t> in one of the mine section. </a:t>
            </a:r>
          </a:p>
          <a:p>
            <a:r>
              <a:rPr lang="fr-FR" baseline="0" dirty="0" smtClean="0">
                <a:sym typeface="Wingdings" panose="05000000000000000000" pitchFamily="2" charset="2"/>
              </a:rPr>
              <a:t>Compare </a:t>
            </a:r>
            <a:r>
              <a:rPr lang="fr-FR" baseline="0" dirty="0" err="1" smtClean="0">
                <a:sym typeface="Wingdings" panose="05000000000000000000" pitchFamily="2" charset="2"/>
              </a:rPr>
              <a:t>mAOD</a:t>
            </a:r>
            <a:r>
              <a:rPr lang="fr-FR" baseline="0" dirty="0" smtClean="0">
                <a:sym typeface="Wingdings" panose="05000000000000000000" pitchFamily="2" charset="2"/>
              </a:rPr>
              <a:t> vs </a:t>
            </a:r>
            <a:r>
              <a:rPr lang="fr-FR" baseline="0" dirty="0" err="1" smtClean="0">
                <a:sym typeface="Wingdings" panose="05000000000000000000" pitchFamily="2" charset="2"/>
              </a:rPr>
              <a:t>mBGL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895C-E9F9-431D-89DB-4945279730B2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High main E, Hutton L, </a:t>
            </a:r>
            <a:r>
              <a:rPr lang="fr-FR" dirty="0" err="1" smtClean="0"/>
              <a:t>low</a:t>
            </a:r>
            <a:r>
              <a:rPr lang="fr-FR" dirty="0" smtClean="0"/>
              <a:t> main J,</a:t>
            </a:r>
            <a:r>
              <a:rPr lang="fr-FR" baseline="0" dirty="0" smtClean="0"/>
              <a:t> </a:t>
            </a:r>
            <a:r>
              <a:rPr lang="fr-FR" dirty="0" smtClean="0"/>
              <a:t> </a:t>
            </a:r>
            <a:r>
              <a:rPr lang="fr-FR" dirty="0" err="1" smtClean="0"/>
              <a:t>connected</a:t>
            </a:r>
            <a:r>
              <a:rPr lang="fr-FR" dirty="0" smtClean="0"/>
              <a:t> to </a:t>
            </a:r>
            <a:r>
              <a:rPr lang="fr-FR" dirty="0" err="1" smtClean="0"/>
              <a:t>Horden</a:t>
            </a:r>
            <a:r>
              <a:rPr lang="fr-FR" dirty="0" smtClean="0"/>
              <a:t>, </a:t>
            </a:r>
            <a:r>
              <a:rPr lang="fr-FR" dirty="0" err="1" smtClean="0"/>
              <a:t>Dawdon</a:t>
            </a:r>
            <a:r>
              <a:rPr lang="fr-FR" dirty="0" smtClean="0"/>
              <a:t>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Hawthorn</a:t>
            </a:r>
            <a:endParaRPr lang="fr-FR" baseline="0" dirty="0" smtClean="0"/>
          </a:p>
          <a:p>
            <a:r>
              <a:rPr lang="fr-FR" baseline="0" dirty="0" smtClean="0"/>
              <a:t>Main (yard) G </a:t>
            </a:r>
            <a:r>
              <a:rPr lang="fr-FR" baseline="0" dirty="0" err="1" smtClean="0"/>
              <a:t>connected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Dawdon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Hawthorn</a:t>
            </a:r>
            <a:r>
              <a:rPr lang="fr-FR" baseline="0" dirty="0" smtClean="0"/>
              <a:t> and South </a:t>
            </a:r>
            <a:r>
              <a:rPr lang="fr-FR" baseline="0" dirty="0" err="1" smtClean="0"/>
              <a:t>Hetton</a:t>
            </a:r>
            <a:endParaRPr lang="fr-F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895C-E9F9-431D-89DB-4945279730B2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306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895C-E9F9-431D-89DB-4945279730B2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459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70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914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568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78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708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294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96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969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45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815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85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3E21B-0382-4BCC-81CB-0F3349CD6010}" type="datetimeFigureOut">
              <a:rPr lang="en-GB" smtClean="0"/>
              <a:t>26/10/2020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5.wmf"/><Relationship Id="rId4" Type="http://schemas.openxmlformats.org/officeDocument/2006/relationships/image" Target="../media/image71.png"/><Relationship Id="rId9" Type="http://schemas.openxmlformats.org/officeDocument/2006/relationships/image" Target="../media/image7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Meeting Coal Authority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Mylene</a:t>
            </a:r>
            <a:r>
              <a:rPr lang="en-GB" dirty="0"/>
              <a:t> Receveur</a:t>
            </a:r>
          </a:p>
          <a:p>
            <a:r>
              <a:rPr lang="en-GB" dirty="0"/>
              <a:t>16/01/2020</a:t>
            </a:r>
          </a:p>
          <a:p>
            <a:r>
              <a:rPr lang="en-GB" dirty="0"/>
              <a:t>Ian Watson, Christopher McDermott, Andrew Fraser Harris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4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43" y="13587"/>
            <a:ext cx="10515600" cy="912846"/>
          </a:xfrm>
        </p:spPr>
        <p:txBody>
          <a:bodyPr/>
          <a:lstStyle/>
          <a:p>
            <a:r>
              <a:rPr lang="en-GB" dirty="0" err="1"/>
              <a:t>Mainsforth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25" y="3587050"/>
            <a:ext cx="2489700" cy="254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5" y="122820"/>
            <a:ext cx="5181944" cy="31537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74" y="3505200"/>
            <a:ext cx="5181945" cy="3153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857" y="926433"/>
            <a:ext cx="408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mine flooded for &gt; 25 years (recovered in late 70's)</a:t>
            </a:r>
          </a:p>
          <a:p>
            <a:r>
              <a:rPr lang="en-GB" sz="1400" dirty="0"/>
              <a:t>EC-T logs for study of seasonal variability in chemistry</a:t>
            </a:r>
          </a:p>
        </p:txBody>
      </p:sp>
    </p:spTree>
    <p:extLst>
      <p:ext uri="{BB962C8B-B14F-4D97-AF65-F5344CB8AC3E}">
        <p14:creationId xmlns:p14="http://schemas.microsoft.com/office/powerpoint/2010/main" val="21654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err="1"/>
              <a:t>Mainsforth</a:t>
            </a:r>
            <a:r>
              <a:rPr lang="en-GB" dirty="0"/>
              <a:t> / </a:t>
            </a:r>
            <a:r>
              <a:rPr lang="en-GB" dirty="0" err="1"/>
              <a:t>Thrislington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285" y="1599622"/>
            <a:ext cx="5843745" cy="35612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9622"/>
            <a:ext cx="5865341" cy="356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0"/>
            <a:ext cx="10515600" cy="1325563"/>
          </a:xfrm>
        </p:spPr>
        <p:txBody>
          <a:bodyPr/>
          <a:lstStyle/>
          <a:p>
            <a:r>
              <a:rPr lang="en-GB" dirty="0"/>
              <a:t>Stony Hall </a:t>
            </a:r>
            <a:br>
              <a:rPr lang="en-GB" dirty="0"/>
            </a:br>
            <a:r>
              <a:rPr lang="en-GB" dirty="0"/>
              <a:t>CM / Mag </a:t>
            </a:r>
            <a:r>
              <a:rPr lang="en-GB" dirty="0" err="1"/>
              <a:t>Lst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756979" y="1320221"/>
            <a:ext cx="6755242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05" y="1643217"/>
            <a:ext cx="1373850" cy="1442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75728" y="1332921"/>
            <a:ext cx="6713543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70" y="193675"/>
            <a:ext cx="10515600" cy="65405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Williamthorpe</a:t>
            </a:r>
            <a:r>
              <a:rPr lang="en-GB" dirty="0"/>
              <a:t> Shaft</a:t>
            </a:r>
            <a:br>
              <a:rPr lang="en-GB" dirty="0"/>
            </a:br>
            <a:r>
              <a:rPr lang="en-GB" sz="3100" dirty="0"/>
              <a:t>ECT Log 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71582" y="1323333"/>
            <a:ext cx="6492875" cy="4233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45" y="1419736"/>
            <a:ext cx="3953850" cy="156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4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227012"/>
            <a:ext cx="10515600" cy="868363"/>
          </a:xfrm>
        </p:spPr>
        <p:txBody>
          <a:bodyPr>
            <a:normAutofit fontScale="90000"/>
          </a:bodyPr>
          <a:lstStyle/>
          <a:p>
            <a:r>
              <a:rPr lang="en-GB" dirty="0"/>
              <a:t>Woodside</a:t>
            </a:r>
            <a:br>
              <a:rPr lang="en-GB" dirty="0"/>
            </a:br>
            <a:r>
              <a:rPr lang="en-GB" sz="2700" dirty="0"/>
              <a:t>Logger Data</a:t>
            </a:r>
            <a:br>
              <a:rPr lang="en-GB" sz="2700" dirty="0"/>
            </a:br>
            <a:r>
              <a:rPr lang="en-GB" sz="2700" dirty="0"/>
              <a:t>ECT Log 2010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02202" y="1386700"/>
            <a:ext cx="5867800" cy="3824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21" y="1769662"/>
            <a:ext cx="6748857" cy="40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Borehole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3861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Missing Logger data:</a:t>
            </a:r>
          </a:p>
          <a:p>
            <a:pPr lvl="1"/>
            <a:r>
              <a:rPr lang="en-GB" dirty="0" err="1"/>
              <a:t>Balgone</a:t>
            </a:r>
            <a:r>
              <a:rPr lang="en-GB" dirty="0"/>
              <a:t> </a:t>
            </a:r>
            <a:r>
              <a:rPr lang="en-GB" dirty="0" err="1"/>
              <a:t>Dalginch</a:t>
            </a:r>
            <a:endParaRPr lang="en-GB" dirty="0"/>
          </a:p>
          <a:p>
            <a:pPr lvl="1"/>
            <a:r>
              <a:rPr lang="en-GB" dirty="0" err="1"/>
              <a:t>Balgone</a:t>
            </a:r>
            <a:r>
              <a:rPr lang="en-GB" dirty="0"/>
              <a:t> </a:t>
            </a:r>
            <a:r>
              <a:rPr lang="en-GB" dirty="0" err="1"/>
              <a:t>Muirespot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Missing water level Logger</a:t>
            </a:r>
          </a:p>
          <a:p>
            <a:pPr lvl="1"/>
            <a:r>
              <a:rPr lang="en-GB" dirty="0" err="1"/>
              <a:t>Balgonie</a:t>
            </a:r>
            <a:r>
              <a:rPr lang="en-GB" dirty="0"/>
              <a:t> </a:t>
            </a:r>
            <a:r>
              <a:rPr lang="en-GB" dirty="0" err="1"/>
              <a:t>Dalginch</a:t>
            </a:r>
            <a:r>
              <a:rPr lang="en-GB" dirty="0"/>
              <a:t> BH (monitoring borehole)</a:t>
            </a:r>
          </a:p>
          <a:p>
            <a:pPr lvl="1"/>
            <a:r>
              <a:rPr lang="en-GB" dirty="0" err="1"/>
              <a:t>Mosside</a:t>
            </a:r>
            <a:r>
              <a:rPr lang="en-GB" dirty="0"/>
              <a:t> BH (Monitoring BH)</a:t>
            </a:r>
          </a:p>
          <a:p>
            <a:pPr lvl="1"/>
            <a:r>
              <a:rPr lang="en-GB" dirty="0" err="1"/>
              <a:t>Rigside</a:t>
            </a:r>
            <a:r>
              <a:rPr lang="en-GB" dirty="0"/>
              <a:t> (Monitoring BH)</a:t>
            </a:r>
          </a:p>
          <a:p>
            <a:pPr lvl="1"/>
            <a:endParaRPr lang="en-GB" dirty="0"/>
          </a:p>
          <a:p>
            <a:r>
              <a:rPr lang="en-GB" dirty="0"/>
              <a:t>Pumping test</a:t>
            </a:r>
          </a:p>
          <a:p>
            <a:pPr lvl="1"/>
            <a:r>
              <a:rPr lang="en-GB" dirty="0" err="1"/>
              <a:t>Cadley</a:t>
            </a:r>
            <a:r>
              <a:rPr lang="en-GB" dirty="0"/>
              <a:t> Hill BH</a:t>
            </a:r>
          </a:p>
          <a:p>
            <a:pPr lvl="1"/>
            <a:endParaRPr lang="en-GB" dirty="0"/>
          </a:p>
          <a:p>
            <a:r>
              <a:rPr lang="en-GB" dirty="0"/>
              <a:t>ECT Log</a:t>
            </a:r>
          </a:p>
          <a:p>
            <a:pPr lvl="1"/>
            <a:r>
              <a:rPr lang="en-GB" dirty="0" err="1"/>
              <a:t>Leacroft</a:t>
            </a:r>
            <a:r>
              <a:rPr lang="en-GB" dirty="0"/>
              <a:t> (Monitoring BH) – 2019</a:t>
            </a:r>
          </a:p>
          <a:p>
            <a:pPr lvl="1"/>
            <a:r>
              <a:rPr lang="en-GB" dirty="0"/>
              <a:t>Littleton (Monitoring BH) – 2019</a:t>
            </a:r>
          </a:p>
          <a:p>
            <a:pPr lvl="1"/>
            <a:r>
              <a:rPr lang="en-GB" dirty="0"/>
              <a:t>Stony Heap – 2009</a:t>
            </a:r>
          </a:p>
          <a:p>
            <a:pPr lvl="1"/>
            <a:r>
              <a:rPr lang="en-GB" dirty="0"/>
              <a:t>West Cannock No5 Aquifer and Seam BH - 2019</a:t>
            </a:r>
          </a:p>
          <a:p>
            <a:pPr lvl="1"/>
            <a:endParaRPr lang="en-GB" dirty="0"/>
          </a:p>
          <a:p>
            <a:r>
              <a:rPr lang="en-GB" dirty="0"/>
              <a:t>On-site testing</a:t>
            </a:r>
          </a:p>
          <a:p>
            <a:pPr lvl="1"/>
            <a:r>
              <a:rPr lang="en-GB" dirty="0" err="1"/>
              <a:t>Tollcross</a:t>
            </a:r>
            <a:r>
              <a:rPr lang="en-GB" dirty="0"/>
              <a:t> Burn (Monitoring BH)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2017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95" y="103868"/>
            <a:ext cx="10515600" cy="1324338"/>
          </a:xfrm>
        </p:spPr>
        <p:txBody>
          <a:bodyPr>
            <a:normAutofit/>
          </a:bodyPr>
          <a:lstStyle/>
          <a:p>
            <a:r>
              <a:rPr lang="en-GB" dirty="0"/>
              <a:t>Broomhill – Water Level Log</a:t>
            </a:r>
            <a:br>
              <a:rPr lang="en-GB" dirty="0"/>
            </a:br>
            <a:r>
              <a:rPr lang="en-GB" dirty="0"/>
              <a:t>+ East </a:t>
            </a:r>
            <a:r>
              <a:rPr lang="en-GB" dirty="0" err="1"/>
              <a:t>Chevington</a:t>
            </a:r>
            <a:r>
              <a:rPr lang="en-GB" dirty="0"/>
              <a:t> / High </a:t>
            </a:r>
            <a:r>
              <a:rPr lang="en-GB" dirty="0" err="1"/>
              <a:t>Hauxley</a:t>
            </a:r>
            <a:r>
              <a:rPr lang="en-GB" dirty="0"/>
              <a:t> </a:t>
            </a:r>
            <a:r>
              <a:rPr lang="en-GB" dirty="0" err="1"/>
              <a:t>Baro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97" y="2027174"/>
            <a:ext cx="5698081" cy="3712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72" y="1925053"/>
            <a:ext cx="5391284" cy="351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92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Eldon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335" y="1825625"/>
            <a:ext cx="71513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25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Leacroft</a:t>
            </a:r>
            <a:r>
              <a:rPr lang="en-GB" dirty="0"/>
              <a:t> (Monitoring BH) – 2019</a:t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864474" cy="41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9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Littleton (Monitoring BH) – 2019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726" y="1825625"/>
            <a:ext cx="79625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4911" y="2242051"/>
            <a:ext cx="5899484" cy="1325563"/>
          </a:xfrm>
        </p:spPr>
        <p:txBody>
          <a:bodyPr/>
          <a:lstStyle/>
          <a:p>
            <a:r>
              <a:rPr lang="en-GB" dirty="0"/>
              <a:t>Shafts</a:t>
            </a:r>
          </a:p>
        </p:txBody>
      </p:sp>
    </p:spTree>
    <p:extLst>
      <p:ext uri="{BB962C8B-B14F-4D97-AF65-F5344CB8AC3E}">
        <p14:creationId xmlns:p14="http://schemas.microsoft.com/office/powerpoint/2010/main" val="228409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10" y="0"/>
            <a:ext cx="10515600" cy="1325563"/>
          </a:xfrm>
        </p:spPr>
        <p:txBody>
          <a:bodyPr/>
          <a:lstStyle/>
          <a:p>
            <a:r>
              <a:rPr lang="en-GB" dirty="0"/>
              <a:t>Leven 4 (Monitoring BH) – Water Level Logger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1168400"/>
            <a:ext cx="8116827" cy="529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07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2526" y="155575"/>
            <a:ext cx="10515600" cy="1325563"/>
          </a:xfrm>
        </p:spPr>
        <p:txBody>
          <a:bodyPr/>
          <a:lstStyle/>
          <a:p>
            <a:r>
              <a:rPr lang="en-GB" dirty="0"/>
              <a:t>Monckton Coke Works BH </a:t>
            </a:r>
            <a:br>
              <a:rPr lang="en-GB" dirty="0"/>
            </a:br>
            <a:r>
              <a:rPr lang="en-GB" sz="3200" dirty="0"/>
              <a:t>ECT Log 2012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682490"/>
            <a:ext cx="7112552" cy="46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8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7325"/>
            <a:ext cx="10515600" cy="1325563"/>
          </a:xfrm>
        </p:spPr>
        <p:txBody>
          <a:bodyPr/>
          <a:lstStyle/>
          <a:p>
            <a:r>
              <a:rPr lang="en-GB" dirty="0" err="1"/>
              <a:t>Niddrie</a:t>
            </a:r>
            <a:r>
              <a:rPr lang="en-GB" dirty="0"/>
              <a:t> (Wisp) BH – Water Level Logger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16" y="789272"/>
            <a:ext cx="7719822" cy="4282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07" y="2589574"/>
            <a:ext cx="5792013" cy="37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88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err="1"/>
              <a:t>Pegswood</a:t>
            </a:r>
            <a:r>
              <a:rPr lang="en-GB" dirty="0"/>
              <a:t> Busty (Monitoring BH)</a:t>
            </a:r>
            <a:br>
              <a:rPr lang="en-GB" dirty="0"/>
            </a:br>
            <a:r>
              <a:rPr lang="en-GB" sz="3200" dirty="0"/>
              <a:t>Water Level Logger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49" y="1314449"/>
            <a:ext cx="7894669" cy="514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04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Randolph – Water level Logger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72" y="1144305"/>
            <a:ext cx="7798203" cy="508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56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Stoney Hall – Stoney Heap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Stoney Hall Mag 2009-12	Stoney hall CM Log			Stoney Heap </a:t>
            </a:r>
            <a:r>
              <a:rPr lang="en-GB" sz="1800" dirty="0" err="1"/>
              <a:t>Baro</a:t>
            </a:r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7885" y="3221913"/>
            <a:ext cx="4380375" cy="2668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835154" y="3221912"/>
            <a:ext cx="4380376" cy="2668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735" y="3124200"/>
            <a:ext cx="4652482" cy="248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West Cannock No5 Aquifer and Seam BH - 2019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Seam						Aquifer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8" y="2641600"/>
            <a:ext cx="5744992" cy="3174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9" y="2641600"/>
            <a:ext cx="5807943" cy="320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3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1009024" y="2231382"/>
            <a:ext cx="5642195" cy="3441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063" y="3618411"/>
            <a:ext cx="4971937" cy="323958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42839"/>
            <a:ext cx="6400800" cy="643812"/>
          </a:xfrm>
        </p:spPr>
        <p:txBody>
          <a:bodyPr>
            <a:normAutofit fontScale="90000"/>
          </a:bodyPr>
          <a:lstStyle/>
          <a:p>
            <a:r>
              <a:rPr lang="en-GB" dirty="0"/>
              <a:t>A Winning – Pumped Passive</a:t>
            </a:r>
            <a:br>
              <a:rPr lang="en-GB" dirty="0"/>
            </a:br>
            <a:r>
              <a:rPr lang="en-GB" sz="2700" dirty="0"/>
              <a:t>Cascade (Temperature Logger), </a:t>
            </a:r>
            <a:br>
              <a:rPr lang="en-GB" sz="2700" dirty="0"/>
            </a:br>
            <a:r>
              <a:rPr lang="en-GB" sz="2700" dirty="0"/>
              <a:t>DC shaft and Consented Discharge (Logger data)</a:t>
            </a:r>
          </a:p>
        </p:txBody>
      </p:sp>
    </p:spTree>
    <p:extLst>
      <p:ext uri="{BB962C8B-B14F-4D97-AF65-F5344CB8AC3E}">
        <p14:creationId xmlns:p14="http://schemas.microsoft.com/office/powerpoint/2010/main" val="153788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0" y="9440"/>
            <a:ext cx="8087551" cy="1399721"/>
          </a:xfrm>
        </p:spPr>
        <p:txBody>
          <a:bodyPr>
            <a:normAutofit fontScale="90000"/>
          </a:bodyPr>
          <a:lstStyle/>
          <a:p>
            <a:r>
              <a:rPr lang="en-GB" dirty="0"/>
              <a:t>Bates  </a:t>
            </a:r>
            <a:br>
              <a:rPr lang="en-GB" dirty="0"/>
            </a:br>
            <a:r>
              <a:rPr lang="en-GB" sz="2200" dirty="0"/>
              <a:t>Pumped - Cascade – Temperature Logger</a:t>
            </a:r>
            <a:br>
              <a:rPr lang="en-GB" sz="2200" dirty="0"/>
            </a:br>
            <a:r>
              <a:rPr lang="en-GB" sz="2200" dirty="0"/>
              <a:t>No2 shaft Log - ECT Log 2010, Water level logger</a:t>
            </a:r>
            <a:br>
              <a:rPr lang="en-GB" sz="2200" dirty="0"/>
            </a:br>
            <a:r>
              <a:rPr lang="en-GB" sz="2200" dirty="0"/>
              <a:t>No3 shaft Log - ECT Log 2010 , Water level logger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10" y="3060530"/>
            <a:ext cx="5154409" cy="3358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359" y="9440"/>
            <a:ext cx="5029115" cy="327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9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91375" cy="69215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Chatershaugh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1349829"/>
            <a:ext cx="7372171" cy="44927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66809" y="1685487"/>
            <a:ext cx="6277429" cy="382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4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33" y="144993"/>
            <a:ext cx="3005667" cy="532342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Babbington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52" y="1559543"/>
            <a:ext cx="5749948" cy="37480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98" y="1559543"/>
            <a:ext cx="5693370" cy="371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3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Dukes Level (discharge on surface)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807" y="2409824"/>
            <a:ext cx="7132743" cy="435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6714"/>
            <a:ext cx="5128192" cy="312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9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Moor Lane BH L773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399"/>
            <a:ext cx="6950006" cy="4531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06" y="2220221"/>
            <a:ext cx="5297905" cy="34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9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765"/>
            <a:ext cx="10515600" cy="1325563"/>
          </a:xfrm>
        </p:spPr>
        <p:txBody>
          <a:bodyPr/>
          <a:lstStyle/>
          <a:p>
            <a:r>
              <a:rPr lang="en-GB" dirty="0" err="1"/>
              <a:t>Muiredge</a:t>
            </a:r>
            <a:r>
              <a:rPr lang="en-GB" dirty="0"/>
              <a:t> </a:t>
            </a:r>
            <a:r>
              <a:rPr lang="en-GB" dirty="0" err="1"/>
              <a:t>Chemyss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2" y="1690688"/>
            <a:ext cx="5916588" cy="3856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47" y="1690688"/>
            <a:ext cx="5916587" cy="385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1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Michael logger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47" y="1638300"/>
            <a:ext cx="6504492" cy="423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5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0"/>
            <a:ext cx="10515600" cy="1325563"/>
          </a:xfrm>
        </p:spPr>
        <p:txBody>
          <a:bodyPr/>
          <a:lstStyle/>
          <a:p>
            <a:r>
              <a:rPr lang="en-GB" dirty="0" err="1"/>
              <a:t>Saltersford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685" y="1046745"/>
            <a:ext cx="9193565" cy="56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err="1"/>
              <a:t>Summersales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602331" cy="3417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1" y="1871662"/>
            <a:ext cx="5008906" cy="305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0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193676"/>
            <a:ext cx="6991350" cy="518420"/>
          </a:xfrm>
        </p:spPr>
        <p:txBody>
          <a:bodyPr>
            <a:normAutofit fontScale="90000"/>
          </a:bodyPr>
          <a:lstStyle/>
          <a:p>
            <a:r>
              <a:rPr lang="en-GB" dirty="0"/>
              <a:t>Whitburn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883545"/>
            <a:ext cx="8553853" cy="557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0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4017" y="0"/>
            <a:ext cx="6183884" cy="1083733"/>
          </a:xfrm>
        </p:spPr>
        <p:txBody>
          <a:bodyPr/>
          <a:lstStyle/>
          <a:p>
            <a:r>
              <a:rPr lang="en-GB" dirty="0"/>
              <a:t>Bilston Glen Shaft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42" y="1300365"/>
            <a:ext cx="6481850" cy="4220641"/>
          </a:xfrm>
          <a:prstGeom prst="rect">
            <a:avLst/>
          </a:prstGeom>
        </p:spPr>
      </p:pic>
      <p:sp>
        <p:nvSpPr>
          <p:cNvPr id="3" name="Étoile : 5 branches 2">
            <a:extLst>
              <a:ext uri="{FF2B5EF4-FFF2-40B4-BE49-F238E27FC236}">
                <a16:creationId xmlns:a16="http://schemas.microsoft.com/office/drawing/2014/main" id="{2B6B67F6-CABD-423F-A325-CCA06BB6B15B}"/>
              </a:ext>
            </a:extLst>
          </p:cNvPr>
          <p:cNvSpPr/>
          <p:nvPr/>
        </p:nvSpPr>
        <p:spPr>
          <a:xfrm>
            <a:off x="8491728" y="2450592"/>
            <a:ext cx="121920" cy="11582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4B8897-B16C-46DF-A0BB-AA7023334F3A}"/>
              </a:ext>
            </a:extLst>
          </p:cNvPr>
          <p:cNvSpPr txBox="1"/>
          <p:nvPr/>
        </p:nvSpPr>
        <p:spPr>
          <a:xfrm>
            <a:off x="5833872" y="2598382"/>
            <a:ext cx="3908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Bilson</a:t>
            </a:r>
            <a:r>
              <a:rPr lang="fr-FR" dirty="0"/>
              <a:t> Glen </a:t>
            </a:r>
            <a:r>
              <a:rPr lang="fr-FR" dirty="0" err="1"/>
              <a:t>shaft</a:t>
            </a:r>
            <a:r>
              <a:rPr lang="fr-FR" dirty="0"/>
              <a:t> – MWT = 15°C – 670m</a:t>
            </a:r>
          </a:p>
          <a:p>
            <a:r>
              <a:rPr lang="fr-FR" dirty="0"/>
              <a:t>Burley et al., 1984</a:t>
            </a:r>
            <a:endParaRPr lang="en-GB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AC17E4F-8824-4C0C-BD54-13309D0DF0D1}"/>
              </a:ext>
            </a:extLst>
          </p:cNvPr>
          <p:cNvSpPr txBox="1"/>
          <p:nvPr/>
        </p:nvSpPr>
        <p:spPr>
          <a:xfrm>
            <a:off x="7027188" y="1393921"/>
            <a:ext cx="4082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Lady Victoria – MWT = 18°C – 768-788m</a:t>
            </a:r>
          </a:p>
          <a:p>
            <a:r>
              <a:rPr lang="fr-FR" dirty="0"/>
              <a:t>Burley et al., 1984</a:t>
            </a:r>
            <a:endParaRPr lang="en-GB" dirty="0"/>
          </a:p>
        </p:txBody>
      </p:sp>
      <p:sp>
        <p:nvSpPr>
          <p:cNvPr id="11" name="Étoile : 5 branches 10">
            <a:extLst>
              <a:ext uri="{FF2B5EF4-FFF2-40B4-BE49-F238E27FC236}">
                <a16:creationId xmlns:a16="http://schemas.microsoft.com/office/drawing/2014/main" id="{922BED6F-FF14-4596-AE3C-4A92A606EC4B}"/>
              </a:ext>
            </a:extLst>
          </p:cNvPr>
          <p:cNvSpPr/>
          <p:nvPr/>
        </p:nvSpPr>
        <p:spPr>
          <a:xfrm>
            <a:off x="7157070" y="2039579"/>
            <a:ext cx="121920" cy="11582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03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99"/>
            <a:ext cx="10515600" cy="1325563"/>
          </a:xfrm>
        </p:spPr>
        <p:txBody>
          <a:bodyPr/>
          <a:lstStyle/>
          <a:p>
            <a:r>
              <a:rPr lang="en-GB" dirty="0" err="1"/>
              <a:t>Easthouse</a:t>
            </a:r>
            <a:r>
              <a:rPr lang="en-GB" dirty="0"/>
              <a:t> shaft</a:t>
            </a:r>
            <a:br>
              <a:rPr lang="en-GB" dirty="0"/>
            </a:br>
            <a:r>
              <a:rPr lang="en-GB" dirty="0"/>
              <a:t>(Great Seam Borehole)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450" y="3411607"/>
            <a:ext cx="5029521" cy="3293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907" y="3411608"/>
            <a:ext cx="5039484" cy="3293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907" y="88042"/>
            <a:ext cx="5068482" cy="32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9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4782"/>
            <a:ext cx="10515600" cy="1325563"/>
          </a:xfrm>
        </p:spPr>
        <p:txBody>
          <a:bodyPr/>
          <a:lstStyle/>
          <a:p>
            <a:r>
              <a:rPr lang="en-GB" dirty="0" err="1"/>
              <a:t>Easthouse</a:t>
            </a:r>
            <a:r>
              <a:rPr lang="en-GB" dirty="0"/>
              <a:t> and Old </a:t>
            </a:r>
            <a:r>
              <a:rPr lang="en-GB" dirty="0" err="1"/>
              <a:t>Fordel</a:t>
            </a:r>
            <a:r>
              <a:rPr lang="en-GB" dirty="0"/>
              <a:t> (</a:t>
            </a:r>
            <a:r>
              <a:rPr lang="en-GB" dirty="0" err="1"/>
              <a:t>Junckies</a:t>
            </a:r>
            <a:r>
              <a:rPr lang="en-GB" dirty="0"/>
              <a:t>)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7" y="1461690"/>
            <a:ext cx="5557359" cy="36235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83" y="1461689"/>
            <a:ext cx="5557358" cy="362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224" y="105169"/>
            <a:ext cx="4332919" cy="282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60334" y="1969848"/>
            <a:ext cx="5596754" cy="340913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7175" y="360744"/>
            <a:ext cx="2000250" cy="282575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Boldon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432" y="2940329"/>
            <a:ext cx="5417627" cy="35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45" y="917015"/>
            <a:ext cx="5512841" cy="3573513"/>
          </a:xfrm>
          <a:prstGeom prst="rect">
            <a:avLst/>
          </a:prstGeom>
        </p:spPr>
      </p:pic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37468" y="3427825"/>
            <a:ext cx="5554532" cy="337830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-154782"/>
            <a:ext cx="8712200" cy="1156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err="1"/>
              <a:t>Easthouse</a:t>
            </a:r>
            <a:r>
              <a:rPr lang="en-GB" sz="3200" dirty="0"/>
              <a:t> - Old </a:t>
            </a:r>
            <a:r>
              <a:rPr lang="en-GB" sz="3200" dirty="0" err="1"/>
              <a:t>Fordel</a:t>
            </a:r>
            <a:r>
              <a:rPr lang="en-GB" sz="3200" dirty="0"/>
              <a:t> (</a:t>
            </a:r>
            <a:r>
              <a:rPr lang="en-GB" sz="3200" dirty="0" err="1"/>
              <a:t>Junckies</a:t>
            </a:r>
            <a:r>
              <a:rPr lang="en-GB" sz="3200" dirty="0"/>
              <a:t>) Level</a:t>
            </a:r>
          </a:p>
        </p:txBody>
      </p:sp>
    </p:spTree>
    <p:extLst>
      <p:ext uri="{BB962C8B-B14F-4D97-AF65-F5344CB8AC3E}">
        <p14:creationId xmlns:p14="http://schemas.microsoft.com/office/powerpoint/2010/main" val="107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36" y="1457024"/>
            <a:ext cx="5703376" cy="34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0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17476"/>
            <a:ext cx="6992983" cy="61595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Dawdon</a:t>
            </a:r>
            <a:endParaRPr lang="en-GB" sz="27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172" y="2779014"/>
            <a:ext cx="4777120" cy="31126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8298" y="892731"/>
            <a:ext cx="5554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Shafts of interest: </a:t>
            </a:r>
            <a:r>
              <a:rPr lang="en-GB" dirty="0" err="1"/>
              <a:t>Dawdon</a:t>
            </a:r>
            <a:r>
              <a:rPr lang="en-GB" dirty="0"/>
              <a:t>, </a:t>
            </a:r>
            <a:r>
              <a:rPr lang="en-GB" dirty="0" err="1"/>
              <a:t>Horden</a:t>
            </a:r>
            <a:r>
              <a:rPr lang="en-GB" dirty="0"/>
              <a:t>, Hawthorn, Easington</a:t>
            </a:r>
          </a:p>
          <a:p>
            <a:r>
              <a:rPr lang="en-GB" dirty="0"/>
              <a:t>EC-T logs during mine flooding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31" y="2281187"/>
            <a:ext cx="6829451" cy="4108307"/>
          </a:xfrm>
          <a:prstGeom prst="rect">
            <a:avLst/>
          </a:prstGeom>
        </p:spPr>
      </p:pic>
      <p:sp>
        <p:nvSpPr>
          <p:cNvPr id="5" name="5-Point Star 4"/>
          <p:cNvSpPr/>
          <p:nvPr/>
        </p:nvSpPr>
        <p:spPr>
          <a:xfrm>
            <a:off x="4735286" y="4196443"/>
            <a:ext cx="195943" cy="146957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17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5020" y="307256"/>
            <a:ext cx="4725717" cy="16129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Horden</a:t>
            </a:r>
            <a:r>
              <a:rPr lang="en-GB" dirty="0"/>
              <a:t/>
            </a:r>
            <a:br>
              <a:rPr lang="en-GB" dirty="0"/>
            </a:br>
            <a:r>
              <a:rPr lang="en-GB" sz="3100" dirty="0"/>
              <a:t>Cascade (Temperature Logger)</a:t>
            </a:r>
            <a:br>
              <a:rPr lang="en-GB" sz="3100" dirty="0"/>
            </a:br>
            <a:r>
              <a:rPr lang="en-GB" sz="3100" dirty="0"/>
              <a:t>Shaft (Logger Data)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96" y="2420670"/>
            <a:ext cx="4899611" cy="319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lang="en-GB" dirty="0" err="1"/>
              <a:t>Horden</a:t>
            </a:r>
            <a:r>
              <a:rPr lang="en-GB" dirty="0"/>
              <a:t/>
            </a:r>
            <a:br>
              <a:rPr lang="en-GB" dirty="0"/>
            </a:br>
            <a:r>
              <a:rPr lang="en-GB" sz="3200" dirty="0"/>
              <a:t>Shaft Log (ECT Logs)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531" y="1697378"/>
            <a:ext cx="6207337" cy="37810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00728" y="4299027"/>
            <a:ext cx="263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South </a:t>
            </a:r>
            <a:r>
              <a:rPr lang="fr-FR" dirty="0" err="1" smtClean="0"/>
              <a:t>Hetton</a:t>
            </a:r>
            <a:r>
              <a:rPr lang="fr-FR" dirty="0" smtClean="0"/>
              <a:t> </a:t>
            </a:r>
            <a:r>
              <a:rPr lang="fr-FR" dirty="0" err="1" smtClean="0"/>
              <a:t>strata</a:t>
            </a:r>
            <a:r>
              <a:rPr lang="fr-FR" dirty="0" smtClean="0"/>
              <a:t> </a:t>
            </a:r>
            <a:r>
              <a:rPr lang="fr-FR" dirty="0" err="1" smtClean="0"/>
              <a:t>temp</a:t>
            </a:r>
            <a:r>
              <a:rPr lang="fr-FR" dirty="0" smtClean="0"/>
              <a:t>:</a:t>
            </a:r>
          </a:p>
          <a:p>
            <a:r>
              <a:rPr lang="fr-FR" dirty="0" smtClean="0"/>
              <a:t>19°C at 355 m</a:t>
            </a:r>
            <a:endParaRPr lang="en-GB" dirty="0"/>
          </a:p>
        </p:txBody>
      </p:sp>
      <p:sp>
        <p:nvSpPr>
          <p:cNvPr id="3" name="5-Point Star 2"/>
          <p:cNvSpPr/>
          <p:nvPr/>
        </p:nvSpPr>
        <p:spPr>
          <a:xfrm>
            <a:off x="6223000" y="4470400"/>
            <a:ext cx="187960" cy="15179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432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857" y="550075"/>
            <a:ext cx="9205758" cy="55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5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077"/>
            <a:ext cx="10515600" cy="1325563"/>
          </a:xfrm>
        </p:spPr>
        <p:txBody>
          <a:bodyPr/>
          <a:lstStyle/>
          <a:p>
            <a:r>
              <a:rPr lang="en-GB" dirty="0"/>
              <a:t>Hawthorn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09823" y="1401509"/>
            <a:ext cx="6752790" cy="4054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665" y="3428656"/>
            <a:ext cx="4772460" cy="311179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3215640" y="2316480"/>
            <a:ext cx="1173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139440" y="2392680"/>
            <a:ext cx="1706880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945" y="0"/>
            <a:ext cx="3828160" cy="156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021" y="1580416"/>
            <a:ext cx="3813084" cy="166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337481"/>
              </p:ext>
            </p:extLst>
          </p:nvPr>
        </p:nvGraphicFramePr>
        <p:xfrm>
          <a:off x="-2038399" y="3706521"/>
          <a:ext cx="4572000" cy="272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Chart" r:id="rId8" imgW="9229649" imgH="4524451" progId="Excel.Chart.8">
                  <p:embed/>
                </p:oleObj>
              </mc:Choice>
              <mc:Fallback>
                <p:oleObj name="Chart" r:id="rId8" imgW="9229649" imgH="4524451" progId="Excel.Chart.8">
                  <p:embed/>
                  <p:pic>
                    <p:nvPicPr>
                      <p:cNvPr id="2877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038399" y="3706521"/>
                        <a:ext cx="4572000" cy="272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512820" y="2049780"/>
            <a:ext cx="2110740" cy="876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937760" y="2316480"/>
            <a:ext cx="373380" cy="480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64652" y="2078519"/>
            <a:ext cx="2215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Why</a:t>
            </a:r>
            <a:r>
              <a:rPr lang="fr-FR" dirty="0"/>
              <a:t> no </a:t>
            </a:r>
            <a:r>
              <a:rPr lang="fr-FR" dirty="0" err="1"/>
              <a:t>step</a:t>
            </a:r>
            <a:r>
              <a:rPr lang="fr-FR" dirty="0"/>
              <a:t> in 2003?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375660" y="3825240"/>
            <a:ext cx="3229388" cy="198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15153" y="2049780"/>
            <a:ext cx="3229388" cy="365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63747" y="474562"/>
            <a:ext cx="2316817" cy="5243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9"/>
          <a:stretch>
            <a:fillRect/>
          </a:stretch>
        </p:blipFill>
        <p:spPr bwMode="auto">
          <a:xfrm>
            <a:off x="-2313627" y="474562"/>
            <a:ext cx="4956178" cy="3177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5-Point Star 3"/>
          <p:cNvSpPr/>
          <p:nvPr/>
        </p:nvSpPr>
        <p:spPr>
          <a:xfrm>
            <a:off x="5181600" y="4500880"/>
            <a:ext cx="129540" cy="1524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3139440" y="4743450"/>
            <a:ext cx="263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South </a:t>
            </a:r>
            <a:r>
              <a:rPr lang="fr-FR" dirty="0" err="1" smtClean="0"/>
              <a:t>Hetton</a:t>
            </a:r>
            <a:r>
              <a:rPr lang="fr-FR" dirty="0" smtClean="0"/>
              <a:t> </a:t>
            </a:r>
            <a:r>
              <a:rPr lang="fr-FR" dirty="0" err="1" smtClean="0"/>
              <a:t>strata</a:t>
            </a:r>
            <a:r>
              <a:rPr lang="fr-FR" dirty="0" smtClean="0"/>
              <a:t> </a:t>
            </a:r>
            <a:r>
              <a:rPr lang="fr-FR" dirty="0" err="1" smtClean="0"/>
              <a:t>temp</a:t>
            </a:r>
            <a:r>
              <a:rPr lang="fr-FR" dirty="0" smtClean="0"/>
              <a:t>:</a:t>
            </a:r>
          </a:p>
          <a:p>
            <a:r>
              <a:rPr lang="fr-FR" dirty="0" smtClean="0"/>
              <a:t>19°C at 355 m</a:t>
            </a:r>
            <a:endParaRPr lang="en-GB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4949918" y="1821498"/>
            <a:ext cx="368210" cy="533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89004" y="1396666"/>
            <a:ext cx="4374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17,5°C = </a:t>
            </a:r>
            <a:r>
              <a:rPr lang="fr-FR" dirty="0" err="1" smtClean="0"/>
              <a:t>temperature</a:t>
            </a:r>
            <a:r>
              <a:rPr lang="fr-FR" dirty="0" smtClean="0"/>
              <a:t> at Main G at </a:t>
            </a:r>
            <a:r>
              <a:rPr lang="fr-FR" dirty="0" err="1" smtClean="0"/>
              <a:t>Easington</a:t>
            </a:r>
            <a:endParaRPr lang="fr-FR" dirty="0" smtClean="0"/>
          </a:p>
          <a:p>
            <a:r>
              <a:rPr lang="fr-FR" dirty="0" smtClean="0"/>
              <a:t>(</a:t>
            </a:r>
            <a:r>
              <a:rPr lang="fr-FR" dirty="0" err="1" smtClean="0"/>
              <a:t>where</a:t>
            </a:r>
            <a:r>
              <a:rPr lang="fr-FR" dirty="0" smtClean="0"/>
              <a:t> Main G at 300m)</a:t>
            </a:r>
            <a:endParaRPr lang="en-GB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4937760" y="1973898"/>
            <a:ext cx="532768" cy="1971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2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7" y="157330"/>
            <a:ext cx="2697480" cy="392521"/>
          </a:xfrm>
        </p:spPr>
        <p:txBody>
          <a:bodyPr>
            <a:normAutofit fontScale="90000"/>
          </a:bodyPr>
          <a:lstStyle/>
          <a:p>
            <a:r>
              <a:rPr lang="en-GB" dirty="0"/>
              <a:t>Easington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20729" y="1456569"/>
            <a:ext cx="6639087" cy="40406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29" y="1136274"/>
            <a:ext cx="7029091" cy="4583189"/>
          </a:xfrm>
          <a:prstGeom prst="rect">
            <a:avLst/>
          </a:prstGeom>
        </p:spPr>
      </p:pic>
      <p:sp>
        <p:nvSpPr>
          <p:cNvPr id="4" name="5-Point Star 3"/>
          <p:cNvSpPr/>
          <p:nvPr/>
        </p:nvSpPr>
        <p:spPr>
          <a:xfrm>
            <a:off x="11054080" y="4663440"/>
            <a:ext cx="152400" cy="13208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8514080" y="4470400"/>
            <a:ext cx="2633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South </a:t>
            </a:r>
            <a:r>
              <a:rPr lang="fr-FR" dirty="0" err="1" smtClean="0"/>
              <a:t>Hetton</a:t>
            </a:r>
            <a:r>
              <a:rPr lang="fr-FR" dirty="0" smtClean="0"/>
              <a:t> </a:t>
            </a:r>
            <a:r>
              <a:rPr lang="fr-FR" dirty="0" err="1" smtClean="0"/>
              <a:t>strata</a:t>
            </a:r>
            <a:r>
              <a:rPr lang="fr-FR" dirty="0" smtClean="0"/>
              <a:t> </a:t>
            </a:r>
            <a:r>
              <a:rPr lang="fr-FR" dirty="0" err="1" smtClean="0"/>
              <a:t>temp</a:t>
            </a:r>
            <a:r>
              <a:rPr lang="fr-FR" dirty="0" smtClean="0"/>
              <a:t>:</a:t>
            </a:r>
          </a:p>
          <a:p>
            <a:r>
              <a:rPr lang="fr-FR" dirty="0" smtClean="0"/>
              <a:t>19°C at 355 m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0856250" y="3502410"/>
            <a:ext cx="373380" cy="480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188019" y="3221224"/>
            <a:ext cx="440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17,5°C = </a:t>
            </a:r>
            <a:r>
              <a:rPr lang="fr-FR" dirty="0" err="1" smtClean="0"/>
              <a:t>temperature</a:t>
            </a:r>
            <a:r>
              <a:rPr lang="fr-FR" dirty="0" smtClean="0"/>
              <a:t> at Main G at </a:t>
            </a:r>
            <a:r>
              <a:rPr lang="fr-FR" dirty="0" err="1" smtClean="0"/>
              <a:t>Hawthorn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604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1" y="2108835"/>
            <a:ext cx="435133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080" y="254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5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43852"/>
            <a:ext cx="3481070" cy="2993390"/>
          </a:xfrm>
          <a:prstGeom prst="rect">
            <a:avLst/>
          </a:prstGeom>
        </p:spPr>
      </p:pic>
      <p:sp>
        <p:nvSpPr>
          <p:cNvPr id="6" name="Text Box 19"/>
          <p:cNvSpPr txBox="1"/>
          <p:nvPr/>
        </p:nvSpPr>
        <p:spPr>
          <a:xfrm>
            <a:off x="551815" y="1214413"/>
            <a:ext cx="1188720" cy="27686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 : -300 m at well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481070" y="-305777"/>
            <a:ext cx="3363595" cy="3040380"/>
          </a:xfrm>
          <a:prstGeom prst="rect">
            <a:avLst/>
          </a:prstGeom>
        </p:spPr>
      </p:pic>
      <p:sp>
        <p:nvSpPr>
          <p:cNvPr id="9" name="Text Box 20"/>
          <p:cNvSpPr txBox="1"/>
          <p:nvPr/>
        </p:nvSpPr>
        <p:spPr>
          <a:xfrm>
            <a:off x="4383405" y="1062270"/>
            <a:ext cx="1157605" cy="37401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 : -242 m at well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0325100" y="-305777"/>
            <a:ext cx="3406775" cy="277812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6874510" y="-305777"/>
            <a:ext cx="3420745" cy="2784475"/>
          </a:xfrm>
          <a:prstGeom prst="rect">
            <a:avLst/>
          </a:prstGeom>
        </p:spPr>
      </p:pic>
      <p:sp>
        <p:nvSpPr>
          <p:cNvPr id="13" name="Text Box 21"/>
          <p:cNvSpPr txBox="1"/>
          <p:nvPr/>
        </p:nvSpPr>
        <p:spPr>
          <a:xfrm>
            <a:off x="8218487" y="1301347"/>
            <a:ext cx="732790" cy="26987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 : -192 m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 Box 22"/>
          <p:cNvSpPr txBox="1"/>
          <p:nvPr/>
        </p:nvSpPr>
        <p:spPr>
          <a:xfrm>
            <a:off x="10987405" y="979402"/>
            <a:ext cx="732790" cy="26987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 : -160 m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80645" y="2766353"/>
            <a:ext cx="3319780" cy="288290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7"/>
          <a:stretch>
            <a:fillRect/>
          </a:stretch>
        </p:blipFill>
        <p:spPr>
          <a:xfrm>
            <a:off x="3238182" y="2707615"/>
            <a:ext cx="3448050" cy="2834005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8"/>
          <a:stretch>
            <a:fillRect/>
          </a:stretch>
        </p:blipFill>
        <p:spPr>
          <a:xfrm>
            <a:off x="6962140" y="2683510"/>
            <a:ext cx="3406140" cy="2971800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9"/>
          <a:stretch>
            <a:fillRect/>
          </a:stretch>
        </p:blipFill>
        <p:spPr>
          <a:xfrm>
            <a:off x="10448338" y="2766353"/>
            <a:ext cx="3913260" cy="288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5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217081"/>
            <a:ext cx="6328954" cy="331560"/>
          </a:xfrm>
        </p:spPr>
        <p:txBody>
          <a:bodyPr>
            <a:normAutofit fontScale="90000"/>
          </a:bodyPr>
          <a:lstStyle/>
          <a:p>
            <a:r>
              <a:rPr lang="en-GB" dirty="0"/>
              <a:t>Hartington shaft – ECT LOG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99" y="1219199"/>
            <a:ext cx="7982318" cy="52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5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8" y="211932"/>
            <a:ext cx="3344863" cy="275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191" y="155516"/>
            <a:ext cx="3314700" cy="275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11" y="187287"/>
            <a:ext cx="3132933" cy="276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85" y="2899940"/>
            <a:ext cx="33686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1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474" y="2946277"/>
            <a:ext cx="3132138" cy="26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06" y="2899940"/>
            <a:ext cx="3260725" cy="267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26"/>
          <a:stretch>
            <a:fillRect/>
          </a:stretch>
        </p:blipFill>
        <p:spPr bwMode="auto">
          <a:xfrm>
            <a:off x="7326255" y="5574877"/>
            <a:ext cx="3451225" cy="16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867508" y="79716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059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762" y="1863199"/>
            <a:ext cx="6590476" cy="4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6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Ladysmith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335" y="1825625"/>
            <a:ext cx="71513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1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Lynemouth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90740" y="1464800"/>
            <a:ext cx="6326067" cy="3858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4806"/>
            <a:ext cx="6474087" cy="42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02" y="322425"/>
            <a:ext cx="5210175" cy="966443"/>
          </a:xfrm>
        </p:spPr>
        <p:txBody>
          <a:bodyPr>
            <a:normAutofit fontScale="90000"/>
          </a:bodyPr>
          <a:lstStyle/>
          <a:p>
            <a:r>
              <a:rPr lang="en-GB" dirty="0"/>
              <a:t>Langton No7 shaft</a:t>
            </a:r>
            <a:br>
              <a:rPr lang="en-GB" dirty="0"/>
            </a:br>
            <a:r>
              <a:rPr lang="en-GB" sz="3100" dirty="0"/>
              <a:t>ECT Log 2013</a:t>
            </a:r>
            <a:br>
              <a:rPr lang="en-GB" sz="3100" dirty="0"/>
            </a:br>
            <a:r>
              <a:rPr lang="en-GB" sz="3100" dirty="0"/>
              <a:t>Water Level LOG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49" y="1867989"/>
            <a:ext cx="6945137" cy="4528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64980" y="1311598"/>
            <a:ext cx="6155863" cy="40138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886" y="240575"/>
            <a:ext cx="1715700" cy="9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Lumley 6</a:t>
            </a:r>
            <a:r>
              <a:rPr lang="en-GB" baseline="30000" dirty="0"/>
              <a:t>th</a:t>
            </a:r>
            <a:r>
              <a:rPr lang="en-GB" dirty="0"/>
              <a:t> shaft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025" y="1825625"/>
            <a:ext cx="71479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0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21983</TotalTime>
  <Words>1013</Words>
  <Application>Microsoft Office PowerPoint</Application>
  <PresentationFormat>Widescreen</PresentationFormat>
  <Paragraphs>130</Paragraphs>
  <Slides>51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Wingdings</vt:lpstr>
      <vt:lpstr>Office Theme</vt:lpstr>
      <vt:lpstr>Chart</vt:lpstr>
      <vt:lpstr>Meeting Coal Authority</vt:lpstr>
      <vt:lpstr>Shafts</vt:lpstr>
      <vt:lpstr>Babbington</vt:lpstr>
      <vt:lpstr>Boldon</vt:lpstr>
      <vt:lpstr>Hartington shaft – ECT LOG</vt:lpstr>
      <vt:lpstr>Ladysmith</vt:lpstr>
      <vt:lpstr>Lynemouth</vt:lpstr>
      <vt:lpstr>Langton No7 shaft ECT Log 2013 Water Level LOG</vt:lpstr>
      <vt:lpstr>Lumley 6th shaft</vt:lpstr>
      <vt:lpstr>Mainsforth</vt:lpstr>
      <vt:lpstr>Mainsforth / Thrislington</vt:lpstr>
      <vt:lpstr>Stony Hall  CM / Mag Lst</vt:lpstr>
      <vt:lpstr>Williamthorpe Shaft ECT Log 2017</vt:lpstr>
      <vt:lpstr>Woodside Logger Data ECT Log 2010</vt:lpstr>
      <vt:lpstr>Borehole</vt:lpstr>
      <vt:lpstr>Broomhill – Water Level Log + East Chevington / High Hauxley Baro</vt:lpstr>
      <vt:lpstr>Eldon</vt:lpstr>
      <vt:lpstr>Leacroft (Monitoring BH) – 2019 </vt:lpstr>
      <vt:lpstr>Littleton (Monitoring BH) – 2019 </vt:lpstr>
      <vt:lpstr>Leven 4 (Monitoring BH) – Water Level Logger</vt:lpstr>
      <vt:lpstr>Monckton Coke Works BH  ECT Log 2012</vt:lpstr>
      <vt:lpstr>Niddrie (Wisp) BH – Water Level Logger</vt:lpstr>
      <vt:lpstr>Pegswood Busty (Monitoring BH) Water Level Logger</vt:lpstr>
      <vt:lpstr>Randolph – Water level Logger</vt:lpstr>
      <vt:lpstr>Stoney Hall – Stoney Heap</vt:lpstr>
      <vt:lpstr>West Cannock No5 Aquifer and Seam BH - 2019 </vt:lpstr>
      <vt:lpstr>A Winning – Pumped Passive Cascade (Temperature Logger),  DC shaft and Consented Discharge (Logger data)</vt:lpstr>
      <vt:lpstr>Bates   Pumped - Cascade – Temperature Logger No2 shaft Log - ECT Log 2010, Water level logger No3 shaft Log - ECT Log 2010 , Water level logger</vt:lpstr>
      <vt:lpstr>Chatershaugh</vt:lpstr>
      <vt:lpstr>Dukes Level (discharge on surface)</vt:lpstr>
      <vt:lpstr>Moor Lane BH L773</vt:lpstr>
      <vt:lpstr>Muiredge Chemyss</vt:lpstr>
      <vt:lpstr>Michael logger</vt:lpstr>
      <vt:lpstr>Saltersford</vt:lpstr>
      <vt:lpstr>Summersales</vt:lpstr>
      <vt:lpstr>Whitburn</vt:lpstr>
      <vt:lpstr>Bilston Glen Shaft</vt:lpstr>
      <vt:lpstr>Easthouse shaft (Great Seam Borehole)</vt:lpstr>
      <vt:lpstr>Easthouse and Old Fordel (Junckies) Level</vt:lpstr>
      <vt:lpstr>PowerPoint Presentation</vt:lpstr>
      <vt:lpstr>PowerPoint Presentation</vt:lpstr>
      <vt:lpstr>Dawdon</vt:lpstr>
      <vt:lpstr>Horden Cascade (Temperature Logger) Shaft (Logger Data)</vt:lpstr>
      <vt:lpstr>Horden Shaft Log (ECT Logs)</vt:lpstr>
      <vt:lpstr>PowerPoint Presentation</vt:lpstr>
      <vt:lpstr>Hawthorn</vt:lpstr>
      <vt:lpstr>Easington</vt:lpstr>
      <vt:lpstr>PowerPoint Presentation</vt:lpstr>
      <vt:lpstr>PowerPoint Presentation</vt:lpstr>
      <vt:lpstr>PowerPoint Presentation</vt:lpstr>
      <vt:lpstr>PowerPoint Presentation</vt:lpstr>
    </vt:vector>
  </TitlesOfParts>
  <Company>The Coal Authority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Mylène Receveur</dc:creator>
  <cp:lastModifiedBy>RECEVEUR Mylène</cp:lastModifiedBy>
  <cp:revision>174</cp:revision>
  <dcterms:created xsi:type="dcterms:W3CDTF">2020-01-12T10:37:25Z</dcterms:created>
  <dcterms:modified xsi:type="dcterms:W3CDTF">2020-11-03T10:39:46Z</dcterms:modified>
</cp:coreProperties>
</file>